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88" r:id="rId3"/>
    <p:sldId id="281" r:id="rId4"/>
    <p:sldId id="273" r:id="rId5"/>
    <p:sldId id="274" r:id="rId6"/>
    <p:sldId id="278" r:id="rId7"/>
    <p:sldId id="284" r:id="rId8"/>
    <p:sldId id="287" r:id="rId9"/>
    <p:sldId id="285" r:id="rId10"/>
    <p:sldId id="286" r:id="rId11"/>
    <p:sldId id="279" r:id="rId12"/>
    <p:sldId id="289" r:id="rId13"/>
    <p:sldId id="283" r:id="rId14"/>
    <p:sldId id="28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2"/>
    <p:restoredTop sz="80479" autoAdjust="0"/>
  </p:normalViewPr>
  <p:slideViewPr>
    <p:cSldViewPr snapToGrid="0">
      <p:cViewPr varScale="1">
        <p:scale>
          <a:sx n="58" d="100"/>
          <a:sy n="58" d="100"/>
        </p:scale>
        <p:origin x="6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4E2C09-6440-4F5D-9E78-9142B2DC7CAF}"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01C44320-253D-43B9-8FA7-B545DC6F5F09}">
      <dgm:prSet/>
      <dgm:spPr/>
      <dgm:t>
        <a:bodyPr/>
        <a:lstStyle/>
        <a:p>
          <a:pPr>
            <a:lnSpc>
              <a:spcPct val="100000"/>
            </a:lnSpc>
          </a:pPr>
          <a:r>
            <a:rPr lang="en-US" dirty="0"/>
            <a:t>Digital mindfulness</a:t>
          </a:r>
        </a:p>
      </dgm:t>
    </dgm:pt>
    <dgm:pt modelId="{2673F136-22DB-413F-B3CC-32DF1CD961F7}" type="parTrans" cxnId="{7B371689-7429-4E4D-B5D8-AD1B0B50CC13}">
      <dgm:prSet/>
      <dgm:spPr/>
      <dgm:t>
        <a:bodyPr/>
        <a:lstStyle/>
        <a:p>
          <a:endParaRPr lang="en-US"/>
        </a:p>
      </dgm:t>
    </dgm:pt>
    <dgm:pt modelId="{AFC5BDA4-2AF6-4263-825E-1DA361D4BD55}" type="sibTrans" cxnId="{7B371689-7429-4E4D-B5D8-AD1B0B50CC13}">
      <dgm:prSet/>
      <dgm:spPr/>
      <dgm:t>
        <a:bodyPr/>
        <a:lstStyle/>
        <a:p>
          <a:endParaRPr lang="en-US"/>
        </a:p>
      </dgm:t>
    </dgm:pt>
    <dgm:pt modelId="{12C3D9C0-72CF-4A16-A676-522BB69E8BAE}">
      <dgm:prSet/>
      <dgm:spPr/>
      <dgm:t>
        <a:bodyPr/>
        <a:lstStyle/>
        <a:p>
          <a:pPr>
            <a:lnSpc>
              <a:spcPct val="100000"/>
            </a:lnSpc>
          </a:pPr>
          <a:r>
            <a:rPr lang="en-US" dirty="0"/>
            <a:t>Balancing online and offline activities</a:t>
          </a:r>
        </a:p>
      </dgm:t>
    </dgm:pt>
    <dgm:pt modelId="{A1586B06-614B-49FE-9E28-FB5DF5486471}" type="parTrans" cxnId="{C8D38C31-C902-4307-87D2-4128F6A66B7C}">
      <dgm:prSet/>
      <dgm:spPr/>
      <dgm:t>
        <a:bodyPr/>
        <a:lstStyle/>
        <a:p>
          <a:endParaRPr lang="en-US"/>
        </a:p>
      </dgm:t>
    </dgm:pt>
    <dgm:pt modelId="{768AC0BB-45E9-4C6C-BB1E-C49376DDE970}" type="sibTrans" cxnId="{C8D38C31-C902-4307-87D2-4128F6A66B7C}">
      <dgm:prSet/>
      <dgm:spPr/>
      <dgm:t>
        <a:bodyPr/>
        <a:lstStyle/>
        <a:p>
          <a:endParaRPr lang="en-US"/>
        </a:p>
      </dgm:t>
    </dgm:pt>
    <dgm:pt modelId="{74F19E3E-42AD-44F1-9210-C90920601971}">
      <dgm:prSet/>
      <dgm:spPr/>
      <dgm:t>
        <a:bodyPr/>
        <a:lstStyle/>
        <a:p>
          <a:pPr>
            <a:lnSpc>
              <a:spcPct val="100000"/>
            </a:lnSpc>
          </a:pPr>
          <a:r>
            <a:rPr lang="en-US" dirty="0"/>
            <a:t>Mindfulness meditation</a:t>
          </a:r>
        </a:p>
      </dgm:t>
    </dgm:pt>
    <dgm:pt modelId="{4A7E0D27-ED1D-427A-A9B2-DC325266B5A5}" type="parTrans" cxnId="{1E24D8A2-60EB-4E35-8222-EFD6DDB90346}">
      <dgm:prSet/>
      <dgm:spPr/>
      <dgm:t>
        <a:bodyPr/>
        <a:lstStyle/>
        <a:p>
          <a:endParaRPr lang="en-US"/>
        </a:p>
      </dgm:t>
    </dgm:pt>
    <dgm:pt modelId="{82572089-F951-4189-829D-521E6ADC5A03}" type="sibTrans" cxnId="{1E24D8A2-60EB-4E35-8222-EFD6DDB90346}">
      <dgm:prSet/>
      <dgm:spPr/>
      <dgm:t>
        <a:bodyPr/>
        <a:lstStyle/>
        <a:p>
          <a:endParaRPr lang="en-US"/>
        </a:p>
      </dgm:t>
    </dgm:pt>
    <dgm:pt modelId="{215045CF-D010-4936-B20F-C40B6B131C07}" type="pres">
      <dgm:prSet presAssocID="{DA4E2C09-6440-4F5D-9E78-9142B2DC7CAF}" presName="root" presStyleCnt="0">
        <dgm:presLayoutVars>
          <dgm:dir/>
          <dgm:resizeHandles val="exact"/>
        </dgm:presLayoutVars>
      </dgm:prSet>
      <dgm:spPr/>
    </dgm:pt>
    <dgm:pt modelId="{5D3612E9-511D-48A0-8C87-9A952B7EB597}" type="pres">
      <dgm:prSet presAssocID="{01C44320-253D-43B9-8FA7-B545DC6F5F09}" presName="compNode" presStyleCnt="0"/>
      <dgm:spPr/>
    </dgm:pt>
    <dgm:pt modelId="{0073BBD0-23C1-468D-B857-B16510C467CB}" type="pres">
      <dgm:prSet presAssocID="{01C44320-253D-43B9-8FA7-B545DC6F5F09}" presName="bgRect" presStyleLbl="bgShp" presStyleIdx="0" presStyleCnt="3"/>
      <dgm:spPr/>
    </dgm:pt>
    <dgm:pt modelId="{7568C6D1-AE51-48BE-BEFD-C34674164DDC}" type="pres">
      <dgm:prSet presAssocID="{01C44320-253D-43B9-8FA7-B545DC6F5F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13E116DA-BF4B-4CD8-9D52-E191D82CDCDD}" type="pres">
      <dgm:prSet presAssocID="{01C44320-253D-43B9-8FA7-B545DC6F5F09}" presName="spaceRect" presStyleCnt="0"/>
      <dgm:spPr/>
    </dgm:pt>
    <dgm:pt modelId="{3697F4F2-8896-442F-8CAF-F74D07C70A97}" type="pres">
      <dgm:prSet presAssocID="{01C44320-253D-43B9-8FA7-B545DC6F5F09}" presName="parTx" presStyleLbl="revTx" presStyleIdx="0" presStyleCnt="3">
        <dgm:presLayoutVars>
          <dgm:chMax val="0"/>
          <dgm:chPref val="0"/>
        </dgm:presLayoutVars>
      </dgm:prSet>
      <dgm:spPr/>
    </dgm:pt>
    <dgm:pt modelId="{F4E5D7EE-67DC-4BEF-8926-6D9E4A02AF41}" type="pres">
      <dgm:prSet presAssocID="{AFC5BDA4-2AF6-4263-825E-1DA361D4BD55}" presName="sibTrans" presStyleCnt="0"/>
      <dgm:spPr/>
    </dgm:pt>
    <dgm:pt modelId="{94D9E4FB-5954-423D-B448-171B5E073DDE}" type="pres">
      <dgm:prSet presAssocID="{12C3D9C0-72CF-4A16-A676-522BB69E8BAE}" presName="compNode" presStyleCnt="0"/>
      <dgm:spPr/>
    </dgm:pt>
    <dgm:pt modelId="{E5CFC3A5-0BE6-4CAB-84B9-FA9C263B9617}" type="pres">
      <dgm:prSet presAssocID="{12C3D9C0-72CF-4A16-A676-522BB69E8BAE}" presName="bgRect" presStyleLbl="bgShp" presStyleIdx="1" presStyleCnt="3"/>
      <dgm:spPr/>
    </dgm:pt>
    <dgm:pt modelId="{2A2ED0BB-AFB0-4FF6-B5D9-D33857730002}" type="pres">
      <dgm:prSet presAssocID="{12C3D9C0-72CF-4A16-A676-522BB69E8B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0329C8E5-9083-4F15-AD02-F3E2B8B76CD4}" type="pres">
      <dgm:prSet presAssocID="{12C3D9C0-72CF-4A16-A676-522BB69E8BAE}" presName="spaceRect" presStyleCnt="0"/>
      <dgm:spPr/>
    </dgm:pt>
    <dgm:pt modelId="{25A60824-857F-4B46-882B-82E3D64BCC13}" type="pres">
      <dgm:prSet presAssocID="{12C3D9C0-72CF-4A16-A676-522BB69E8BAE}" presName="parTx" presStyleLbl="revTx" presStyleIdx="1" presStyleCnt="3">
        <dgm:presLayoutVars>
          <dgm:chMax val="0"/>
          <dgm:chPref val="0"/>
        </dgm:presLayoutVars>
      </dgm:prSet>
      <dgm:spPr/>
    </dgm:pt>
    <dgm:pt modelId="{5CD43113-6C00-4EA6-B4E6-F059E8B0245E}" type="pres">
      <dgm:prSet presAssocID="{768AC0BB-45E9-4C6C-BB1E-C49376DDE970}" presName="sibTrans" presStyleCnt="0"/>
      <dgm:spPr/>
    </dgm:pt>
    <dgm:pt modelId="{04BB3372-456A-474F-B658-4CE5D603C8D3}" type="pres">
      <dgm:prSet presAssocID="{74F19E3E-42AD-44F1-9210-C90920601971}" presName="compNode" presStyleCnt="0"/>
      <dgm:spPr/>
    </dgm:pt>
    <dgm:pt modelId="{DF27556F-2A2F-458B-8EA1-6582A1390F85}" type="pres">
      <dgm:prSet presAssocID="{74F19E3E-42AD-44F1-9210-C90920601971}" presName="bgRect" presStyleLbl="bgShp" presStyleIdx="2" presStyleCnt="3"/>
      <dgm:spPr/>
    </dgm:pt>
    <dgm:pt modelId="{D9747C87-FE21-4DE9-ABA1-D00A8E8A7AA8}" type="pres">
      <dgm:prSet presAssocID="{74F19E3E-42AD-44F1-9210-C909206019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1A9D226E-D207-4D65-AD43-8529A65FB471}" type="pres">
      <dgm:prSet presAssocID="{74F19E3E-42AD-44F1-9210-C90920601971}" presName="spaceRect" presStyleCnt="0"/>
      <dgm:spPr/>
    </dgm:pt>
    <dgm:pt modelId="{55716250-7BE9-4A0B-A7B7-985C4ACA0963}" type="pres">
      <dgm:prSet presAssocID="{74F19E3E-42AD-44F1-9210-C90920601971}" presName="parTx" presStyleLbl="revTx" presStyleIdx="2" presStyleCnt="3">
        <dgm:presLayoutVars>
          <dgm:chMax val="0"/>
          <dgm:chPref val="0"/>
        </dgm:presLayoutVars>
      </dgm:prSet>
      <dgm:spPr/>
    </dgm:pt>
  </dgm:ptLst>
  <dgm:cxnLst>
    <dgm:cxn modelId="{C8D38C31-C902-4307-87D2-4128F6A66B7C}" srcId="{DA4E2C09-6440-4F5D-9E78-9142B2DC7CAF}" destId="{12C3D9C0-72CF-4A16-A676-522BB69E8BAE}" srcOrd="1" destOrd="0" parTransId="{A1586B06-614B-49FE-9E28-FB5DF5486471}" sibTransId="{768AC0BB-45E9-4C6C-BB1E-C49376DDE970}"/>
    <dgm:cxn modelId="{03B62E79-496C-1C49-B9D2-30034F4368FC}" type="presOf" srcId="{74F19E3E-42AD-44F1-9210-C90920601971}" destId="{55716250-7BE9-4A0B-A7B7-985C4ACA0963}" srcOrd="0" destOrd="0" presId="urn:microsoft.com/office/officeart/2018/2/layout/IconVerticalSolidList"/>
    <dgm:cxn modelId="{7B371689-7429-4E4D-B5D8-AD1B0B50CC13}" srcId="{DA4E2C09-6440-4F5D-9E78-9142B2DC7CAF}" destId="{01C44320-253D-43B9-8FA7-B545DC6F5F09}" srcOrd="0" destOrd="0" parTransId="{2673F136-22DB-413F-B3CC-32DF1CD961F7}" sibTransId="{AFC5BDA4-2AF6-4263-825E-1DA361D4BD55}"/>
    <dgm:cxn modelId="{A6E0E5A0-1054-3B41-8F28-46247A25F642}" type="presOf" srcId="{01C44320-253D-43B9-8FA7-B545DC6F5F09}" destId="{3697F4F2-8896-442F-8CAF-F74D07C70A97}" srcOrd="0" destOrd="0" presId="urn:microsoft.com/office/officeart/2018/2/layout/IconVerticalSolidList"/>
    <dgm:cxn modelId="{1E24D8A2-60EB-4E35-8222-EFD6DDB90346}" srcId="{DA4E2C09-6440-4F5D-9E78-9142B2DC7CAF}" destId="{74F19E3E-42AD-44F1-9210-C90920601971}" srcOrd="2" destOrd="0" parTransId="{4A7E0D27-ED1D-427A-A9B2-DC325266B5A5}" sibTransId="{82572089-F951-4189-829D-521E6ADC5A03}"/>
    <dgm:cxn modelId="{F2B00EB5-224A-1146-A014-4DD3A5068169}" type="presOf" srcId="{12C3D9C0-72CF-4A16-A676-522BB69E8BAE}" destId="{25A60824-857F-4B46-882B-82E3D64BCC13}" srcOrd="0" destOrd="0" presId="urn:microsoft.com/office/officeart/2018/2/layout/IconVerticalSolidList"/>
    <dgm:cxn modelId="{C069C5D0-9846-094C-AAB4-6790C35AEFA1}" type="presOf" srcId="{DA4E2C09-6440-4F5D-9E78-9142B2DC7CAF}" destId="{215045CF-D010-4936-B20F-C40B6B131C07}" srcOrd="0" destOrd="0" presId="urn:microsoft.com/office/officeart/2018/2/layout/IconVerticalSolidList"/>
    <dgm:cxn modelId="{6D8334C7-BC0A-4346-81AF-B4F8601FBA02}" type="presParOf" srcId="{215045CF-D010-4936-B20F-C40B6B131C07}" destId="{5D3612E9-511D-48A0-8C87-9A952B7EB597}" srcOrd="0" destOrd="0" presId="urn:microsoft.com/office/officeart/2018/2/layout/IconVerticalSolidList"/>
    <dgm:cxn modelId="{D624ED26-03D2-AF46-AE1B-5B60EBF48274}" type="presParOf" srcId="{5D3612E9-511D-48A0-8C87-9A952B7EB597}" destId="{0073BBD0-23C1-468D-B857-B16510C467CB}" srcOrd="0" destOrd="0" presId="urn:microsoft.com/office/officeart/2018/2/layout/IconVerticalSolidList"/>
    <dgm:cxn modelId="{047EB315-9D2E-9A42-BA3F-A003A8238BA2}" type="presParOf" srcId="{5D3612E9-511D-48A0-8C87-9A952B7EB597}" destId="{7568C6D1-AE51-48BE-BEFD-C34674164DDC}" srcOrd="1" destOrd="0" presId="urn:microsoft.com/office/officeart/2018/2/layout/IconVerticalSolidList"/>
    <dgm:cxn modelId="{8AD3DB5A-C053-6048-ABDD-E9B8361C312C}" type="presParOf" srcId="{5D3612E9-511D-48A0-8C87-9A952B7EB597}" destId="{13E116DA-BF4B-4CD8-9D52-E191D82CDCDD}" srcOrd="2" destOrd="0" presId="urn:microsoft.com/office/officeart/2018/2/layout/IconVerticalSolidList"/>
    <dgm:cxn modelId="{5FC4BEE0-5C35-5A49-87BB-0F2DF9F611D0}" type="presParOf" srcId="{5D3612E9-511D-48A0-8C87-9A952B7EB597}" destId="{3697F4F2-8896-442F-8CAF-F74D07C70A97}" srcOrd="3" destOrd="0" presId="urn:microsoft.com/office/officeart/2018/2/layout/IconVerticalSolidList"/>
    <dgm:cxn modelId="{C32FB99F-4881-E641-B8E5-84D4D5AD5B2D}" type="presParOf" srcId="{215045CF-D010-4936-B20F-C40B6B131C07}" destId="{F4E5D7EE-67DC-4BEF-8926-6D9E4A02AF41}" srcOrd="1" destOrd="0" presId="urn:microsoft.com/office/officeart/2018/2/layout/IconVerticalSolidList"/>
    <dgm:cxn modelId="{DDD62770-803E-CF41-B968-F2421D6C74CF}" type="presParOf" srcId="{215045CF-D010-4936-B20F-C40B6B131C07}" destId="{94D9E4FB-5954-423D-B448-171B5E073DDE}" srcOrd="2" destOrd="0" presId="urn:microsoft.com/office/officeart/2018/2/layout/IconVerticalSolidList"/>
    <dgm:cxn modelId="{83270CC7-ACA6-9848-985D-0E89BCC60B4E}" type="presParOf" srcId="{94D9E4FB-5954-423D-B448-171B5E073DDE}" destId="{E5CFC3A5-0BE6-4CAB-84B9-FA9C263B9617}" srcOrd="0" destOrd="0" presId="urn:microsoft.com/office/officeart/2018/2/layout/IconVerticalSolidList"/>
    <dgm:cxn modelId="{C5CBD7B8-D6AA-754D-910A-455372A576EE}" type="presParOf" srcId="{94D9E4FB-5954-423D-B448-171B5E073DDE}" destId="{2A2ED0BB-AFB0-4FF6-B5D9-D33857730002}" srcOrd="1" destOrd="0" presId="urn:microsoft.com/office/officeart/2018/2/layout/IconVerticalSolidList"/>
    <dgm:cxn modelId="{C6139170-8D99-F142-853E-9E038102D013}" type="presParOf" srcId="{94D9E4FB-5954-423D-B448-171B5E073DDE}" destId="{0329C8E5-9083-4F15-AD02-F3E2B8B76CD4}" srcOrd="2" destOrd="0" presId="urn:microsoft.com/office/officeart/2018/2/layout/IconVerticalSolidList"/>
    <dgm:cxn modelId="{E0071C21-7431-EF44-AB32-1372AE69504E}" type="presParOf" srcId="{94D9E4FB-5954-423D-B448-171B5E073DDE}" destId="{25A60824-857F-4B46-882B-82E3D64BCC13}" srcOrd="3" destOrd="0" presId="urn:microsoft.com/office/officeart/2018/2/layout/IconVerticalSolidList"/>
    <dgm:cxn modelId="{E31E1AC3-ED0F-284C-99DD-5E8253307A20}" type="presParOf" srcId="{215045CF-D010-4936-B20F-C40B6B131C07}" destId="{5CD43113-6C00-4EA6-B4E6-F059E8B0245E}" srcOrd="3" destOrd="0" presId="urn:microsoft.com/office/officeart/2018/2/layout/IconVerticalSolidList"/>
    <dgm:cxn modelId="{F7DDE670-82C7-8A46-87B2-08E1C0805700}" type="presParOf" srcId="{215045CF-D010-4936-B20F-C40B6B131C07}" destId="{04BB3372-456A-474F-B658-4CE5D603C8D3}" srcOrd="4" destOrd="0" presId="urn:microsoft.com/office/officeart/2018/2/layout/IconVerticalSolidList"/>
    <dgm:cxn modelId="{3E7E82E4-5B40-664F-BF3A-0A6908D57B48}" type="presParOf" srcId="{04BB3372-456A-474F-B658-4CE5D603C8D3}" destId="{DF27556F-2A2F-458B-8EA1-6582A1390F85}" srcOrd="0" destOrd="0" presId="urn:microsoft.com/office/officeart/2018/2/layout/IconVerticalSolidList"/>
    <dgm:cxn modelId="{B00C39C4-4808-D544-B852-37574EA19F40}" type="presParOf" srcId="{04BB3372-456A-474F-B658-4CE5D603C8D3}" destId="{D9747C87-FE21-4DE9-ABA1-D00A8E8A7AA8}" srcOrd="1" destOrd="0" presId="urn:microsoft.com/office/officeart/2018/2/layout/IconVerticalSolidList"/>
    <dgm:cxn modelId="{9F58446F-6815-C54A-B9AC-F90C73F3629F}" type="presParOf" srcId="{04BB3372-456A-474F-B658-4CE5D603C8D3}" destId="{1A9D226E-D207-4D65-AD43-8529A65FB471}" srcOrd="2" destOrd="0" presId="urn:microsoft.com/office/officeart/2018/2/layout/IconVerticalSolidList"/>
    <dgm:cxn modelId="{3FC00A1D-BC83-5142-9342-6479B6E2AF73}" type="presParOf" srcId="{04BB3372-456A-474F-B658-4CE5D603C8D3}" destId="{55716250-7BE9-4A0B-A7B7-985C4ACA0963}"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AAA518-FEB8-4E1F-8F7B-39EFA409150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CCB428-2404-4F08-9CE5-7916DE556BCA}">
      <dgm:prSet/>
      <dgm:spPr/>
      <dgm:t>
        <a:bodyPr/>
        <a:lstStyle/>
        <a:p>
          <a:r>
            <a:rPr lang="en-US"/>
            <a:t>Use Information Technology as tool</a:t>
          </a:r>
        </a:p>
      </dgm:t>
    </dgm:pt>
    <dgm:pt modelId="{E988892C-4A0D-4265-AC1E-FB7E03AAA4D8}" type="parTrans" cxnId="{246DBAB1-656B-4281-9FE2-24BC2C1A235E}">
      <dgm:prSet/>
      <dgm:spPr/>
      <dgm:t>
        <a:bodyPr/>
        <a:lstStyle/>
        <a:p>
          <a:endParaRPr lang="en-US"/>
        </a:p>
      </dgm:t>
    </dgm:pt>
    <dgm:pt modelId="{D2DFB2E0-A455-4040-952E-8004284A30EF}" type="sibTrans" cxnId="{246DBAB1-656B-4281-9FE2-24BC2C1A235E}">
      <dgm:prSet/>
      <dgm:spPr/>
      <dgm:t>
        <a:bodyPr/>
        <a:lstStyle/>
        <a:p>
          <a:endParaRPr lang="en-US"/>
        </a:p>
      </dgm:t>
    </dgm:pt>
    <dgm:pt modelId="{646677FE-FDD4-452D-AB5D-36E5B9665D9C}">
      <dgm:prSet/>
      <dgm:spPr/>
      <dgm:t>
        <a:bodyPr/>
        <a:lstStyle/>
        <a:p>
          <a:r>
            <a:rPr lang="en-US"/>
            <a:t>Be aware of your technology use</a:t>
          </a:r>
        </a:p>
      </dgm:t>
    </dgm:pt>
    <dgm:pt modelId="{ADF32FAF-9D40-4405-8255-6AB0EC6BA3FA}" type="parTrans" cxnId="{CA408D44-ECC6-4B4A-9BD2-684B1448AE72}">
      <dgm:prSet/>
      <dgm:spPr/>
      <dgm:t>
        <a:bodyPr/>
        <a:lstStyle/>
        <a:p>
          <a:endParaRPr lang="en-US"/>
        </a:p>
      </dgm:t>
    </dgm:pt>
    <dgm:pt modelId="{BA450A17-F9C3-4C47-8F46-7D397347407A}" type="sibTrans" cxnId="{CA408D44-ECC6-4B4A-9BD2-684B1448AE72}">
      <dgm:prSet/>
      <dgm:spPr/>
      <dgm:t>
        <a:bodyPr/>
        <a:lstStyle/>
        <a:p>
          <a:endParaRPr lang="en-US"/>
        </a:p>
      </dgm:t>
    </dgm:pt>
    <dgm:pt modelId="{DBC5A173-DB28-40D7-89B2-8E6DDB5ECBE0}">
      <dgm:prSet/>
      <dgm:spPr/>
      <dgm:t>
        <a:bodyPr/>
        <a:lstStyle/>
        <a:p>
          <a:r>
            <a:rPr lang="en-US"/>
            <a:t>Follow the coping strategies</a:t>
          </a:r>
        </a:p>
      </dgm:t>
    </dgm:pt>
    <dgm:pt modelId="{DB0F947E-0210-4A73-83B5-742C955DECBA}" type="parTrans" cxnId="{0D3928C5-DC9B-498A-8C7A-5EB03EAA74F9}">
      <dgm:prSet/>
      <dgm:spPr/>
      <dgm:t>
        <a:bodyPr/>
        <a:lstStyle/>
        <a:p>
          <a:endParaRPr lang="en-US"/>
        </a:p>
      </dgm:t>
    </dgm:pt>
    <dgm:pt modelId="{0CE46914-C849-4FB7-9219-C24E3DBDB7D2}" type="sibTrans" cxnId="{0D3928C5-DC9B-498A-8C7A-5EB03EAA74F9}">
      <dgm:prSet/>
      <dgm:spPr/>
      <dgm:t>
        <a:bodyPr/>
        <a:lstStyle/>
        <a:p>
          <a:endParaRPr lang="en-US"/>
        </a:p>
      </dgm:t>
    </dgm:pt>
    <dgm:pt modelId="{55C4DE1D-E4A2-457D-A3B3-C27142A13AAA}" type="pres">
      <dgm:prSet presAssocID="{37AAA518-FEB8-4E1F-8F7B-39EFA4091506}" presName="root" presStyleCnt="0">
        <dgm:presLayoutVars>
          <dgm:dir/>
          <dgm:resizeHandles val="exact"/>
        </dgm:presLayoutVars>
      </dgm:prSet>
      <dgm:spPr/>
    </dgm:pt>
    <dgm:pt modelId="{9F8F6041-0364-4DCF-A83C-B16AA064EB9E}" type="pres">
      <dgm:prSet presAssocID="{D9CCB428-2404-4F08-9CE5-7916DE556BCA}" presName="compNode" presStyleCnt="0"/>
      <dgm:spPr/>
    </dgm:pt>
    <dgm:pt modelId="{451692F0-DF70-435C-939C-32FD8487C1FB}" type="pres">
      <dgm:prSet presAssocID="{D9CCB428-2404-4F08-9CE5-7916DE556BCA}" presName="bgRect" presStyleLbl="bgShp" presStyleIdx="0" presStyleCnt="3"/>
      <dgm:spPr/>
    </dgm:pt>
    <dgm:pt modelId="{083E5C9D-9618-4AE0-8B38-BF973177EF4B}" type="pres">
      <dgm:prSet presAssocID="{D9CCB428-2404-4F08-9CE5-7916DE556B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7897329-DEBE-4150-8728-539E2F0F373E}" type="pres">
      <dgm:prSet presAssocID="{D9CCB428-2404-4F08-9CE5-7916DE556BCA}" presName="spaceRect" presStyleCnt="0"/>
      <dgm:spPr/>
    </dgm:pt>
    <dgm:pt modelId="{185C3595-8E46-4991-BC6C-598DD8AE5254}" type="pres">
      <dgm:prSet presAssocID="{D9CCB428-2404-4F08-9CE5-7916DE556BCA}" presName="parTx" presStyleLbl="revTx" presStyleIdx="0" presStyleCnt="3">
        <dgm:presLayoutVars>
          <dgm:chMax val="0"/>
          <dgm:chPref val="0"/>
        </dgm:presLayoutVars>
      </dgm:prSet>
      <dgm:spPr/>
    </dgm:pt>
    <dgm:pt modelId="{F4F37746-1CE5-4619-8E57-F089C9D35B36}" type="pres">
      <dgm:prSet presAssocID="{D2DFB2E0-A455-4040-952E-8004284A30EF}" presName="sibTrans" presStyleCnt="0"/>
      <dgm:spPr/>
    </dgm:pt>
    <dgm:pt modelId="{92247689-7DC0-4E4F-9644-B50526B976E0}" type="pres">
      <dgm:prSet presAssocID="{646677FE-FDD4-452D-AB5D-36E5B9665D9C}" presName="compNode" presStyleCnt="0"/>
      <dgm:spPr/>
    </dgm:pt>
    <dgm:pt modelId="{30E8FAB1-F5BF-4D2B-8BB2-76F5EE805B35}" type="pres">
      <dgm:prSet presAssocID="{646677FE-FDD4-452D-AB5D-36E5B9665D9C}" presName="bgRect" presStyleLbl="bgShp" presStyleIdx="1" presStyleCnt="3"/>
      <dgm:spPr/>
    </dgm:pt>
    <dgm:pt modelId="{078960C4-5355-48B6-89C3-4865CEC021F0}" type="pres">
      <dgm:prSet presAssocID="{646677FE-FDD4-452D-AB5D-36E5B9665D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EAAC16BE-6285-4608-B5EC-F13456304852}" type="pres">
      <dgm:prSet presAssocID="{646677FE-FDD4-452D-AB5D-36E5B9665D9C}" presName="spaceRect" presStyleCnt="0"/>
      <dgm:spPr/>
    </dgm:pt>
    <dgm:pt modelId="{16580290-238C-45AB-898C-352FE267A932}" type="pres">
      <dgm:prSet presAssocID="{646677FE-FDD4-452D-AB5D-36E5B9665D9C}" presName="parTx" presStyleLbl="revTx" presStyleIdx="1" presStyleCnt="3">
        <dgm:presLayoutVars>
          <dgm:chMax val="0"/>
          <dgm:chPref val="0"/>
        </dgm:presLayoutVars>
      </dgm:prSet>
      <dgm:spPr/>
    </dgm:pt>
    <dgm:pt modelId="{9172BB05-38BC-42CE-9EF7-5725FB4726D3}" type="pres">
      <dgm:prSet presAssocID="{BA450A17-F9C3-4C47-8F46-7D397347407A}" presName="sibTrans" presStyleCnt="0"/>
      <dgm:spPr/>
    </dgm:pt>
    <dgm:pt modelId="{AE13BC39-A961-4A7D-BE30-E1B605D61ADE}" type="pres">
      <dgm:prSet presAssocID="{DBC5A173-DB28-40D7-89B2-8E6DDB5ECBE0}" presName="compNode" presStyleCnt="0"/>
      <dgm:spPr/>
    </dgm:pt>
    <dgm:pt modelId="{57880D29-BF79-4FED-9A28-61CDB211B516}" type="pres">
      <dgm:prSet presAssocID="{DBC5A173-DB28-40D7-89B2-8E6DDB5ECBE0}" presName="bgRect" presStyleLbl="bgShp" presStyleIdx="2" presStyleCnt="3"/>
      <dgm:spPr/>
    </dgm:pt>
    <dgm:pt modelId="{F4943B39-4A2F-47A5-A081-CD102DF89DBF}" type="pres">
      <dgm:prSet presAssocID="{DBC5A173-DB28-40D7-89B2-8E6DDB5ECB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72C3B71-FC4B-4041-8790-7D2758EDC3F9}" type="pres">
      <dgm:prSet presAssocID="{DBC5A173-DB28-40D7-89B2-8E6DDB5ECBE0}" presName="spaceRect" presStyleCnt="0"/>
      <dgm:spPr/>
    </dgm:pt>
    <dgm:pt modelId="{D16D9A07-F94D-40C8-9DE7-A794B5C33567}" type="pres">
      <dgm:prSet presAssocID="{DBC5A173-DB28-40D7-89B2-8E6DDB5ECBE0}" presName="parTx" presStyleLbl="revTx" presStyleIdx="2" presStyleCnt="3">
        <dgm:presLayoutVars>
          <dgm:chMax val="0"/>
          <dgm:chPref val="0"/>
        </dgm:presLayoutVars>
      </dgm:prSet>
      <dgm:spPr/>
    </dgm:pt>
  </dgm:ptLst>
  <dgm:cxnLst>
    <dgm:cxn modelId="{5466FD0E-0883-44C6-9555-E866E0184759}" type="presOf" srcId="{37AAA518-FEB8-4E1F-8F7B-39EFA4091506}" destId="{55C4DE1D-E4A2-457D-A3B3-C27142A13AAA}" srcOrd="0" destOrd="0" presId="urn:microsoft.com/office/officeart/2018/2/layout/IconVerticalSolidList"/>
    <dgm:cxn modelId="{CA408D44-ECC6-4B4A-9BD2-684B1448AE72}" srcId="{37AAA518-FEB8-4E1F-8F7B-39EFA4091506}" destId="{646677FE-FDD4-452D-AB5D-36E5B9665D9C}" srcOrd="1" destOrd="0" parTransId="{ADF32FAF-9D40-4405-8255-6AB0EC6BA3FA}" sibTransId="{BA450A17-F9C3-4C47-8F46-7D397347407A}"/>
    <dgm:cxn modelId="{D8B4807C-1FBC-4EEA-899A-F09ED201ACF3}" type="presOf" srcId="{DBC5A173-DB28-40D7-89B2-8E6DDB5ECBE0}" destId="{D16D9A07-F94D-40C8-9DE7-A794B5C33567}" srcOrd="0" destOrd="0" presId="urn:microsoft.com/office/officeart/2018/2/layout/IconVerticalSolidList"/>
    <dgm:cxn modelId="{246DBAB1-656B-4281-9FE2-24BC2C1A235E}" srcId="{37AAA518-FEB8-4E1F-8F7B-39EFA4091506}" destId="{D9CCB428-2404-4F08-9CE5-7916DE556BCA}" srcOrd="0" destOrd="0" parTransId="{E988892C-4A0D-4265-AC1E-FB7E03AAA4D8}" sibTransId="{D2DFB2E0-A455-4040-952E-8004284A30EF}"/>
    <dgm:cxn modelId="{0D3928C5-DC9B-498A-8C7A-5EB03EAA74F9}" srcId="{37AAA518-FEB8-4E1F-8F7B-39EFA4091506}" destId="{DBC5A173-DB28-40D7-89B2-8E6DDB5ECBE0}" srcOrd="2" destOrd="0" parTransId="{DB0F947E-0210-4A73-83B5-742C955DECBA}" sibTransId="{0CE46914-C849-4FB7-9219-C24E3DBDB7D2}"/>
    <dgm:cxn modelId="{1C146FC8-94EC-4594-92D9-C447563944C3}" type="presOf" srcId="{D9CCB428-2404-4F08-9CE5-7916DE556BCA}" destId="{185C3595-8E46-4991-BC6C-598DD8AE5254}" srcOrd="0" destOrd="0" presId="urn:microsoft.com/office/officeart/2018/2/layout/IconVerticalSolidList"/>
    <dgm:cxn modelId="{7DE2B8F3-9C9D-42DA-846E-5F7E63FF712E}" type="presOf" srcId="{646677FE-FDD4-452D-AB5D-36E5B9665D9C}" destId="{16580290-238C-45AB-898C-352FE267A932}" srcOrd="0" destOrd="0" presId="urn:microsoft.com/office/officeart/2018/2/layout/IconVerticalSolidList"/>
    <dgm:cxn modelId="{817F8FD4-344F-4A90-8207-FD01F17A1727}" type="presParOf" srcId="{55C4DE1D-E4A2-457D-A3B3-C27142A13AAA}" destId="{9F8F6041-0364-4DCF-A83C-B16AA064EB9E}" srcOrd="0" destOrd="0" presId="urn:microsoft.com/office/officeart/2018/2/layout/IconVerticalSolidList"/>
    <dgm:cxn modelId="{7408AEF2-6BB9-4689-8B2D-E8798AD554A5}" type="presParOf" srcId="{9F8F6041-0364-4DCF-A83C-B16AA064EB9E}" destId="{451692F0-DF70-435C-939C-32FD8487C1FB}" srcOrd="0" destOrd="0" presId="urn:microsoft.com/office/officeart/2018/2/layout/IconVerticalSolidList"/>
    <dgm:cxn modelId="{489C4C9B-FD89-40C3-8DF2-4BA03CE76835}" type="presParOf" srcId="{9F8F6041-0364-4DCF-A83C-B16AA064EB9E}" destId="{083E5C9D-9618-4AE0-8B38-BF973177EF4B}" srcOrd="1" destOrd="0" presId="urn:microsoft.com/office/officeart/2018/2/layout/IconVerticalSolidList"/>
    <dgm:cxn modelId="{A54420CE-5F9F-49F9-9593-A62AF1D99D7A}" type="presParOf" srcId="{9F8F6041-0364-4DCF-A83C-B16AA064EB9E}" destId="{07897329-DEBE-4150-8728-539E2F0F373E}" srcOrd="2" destOrd="0" presId="urn:microsoft.com/office/officeart/2018/2/layout/IconVerticalSolidList"/>
    <dgm:cxn modelId="{CEA9612D-2DD4-4150-89D9-C4B17DFCD2DA}" type="presParOf" srcId="{9F8F6041-0364-4DCF-A83C-B16AA064EB9E}" destId="{185C3595-8E46-4991-BC6C-598DD8AE5254}" srcOrd="3" destOrd="0" presId="urn:microsoft.com/office/officeart/2018/2/layout/IconVerticalSolidList"/>
    <dgm:cxn modelId="{468B23FF-F278-4F67-8DEE-C38CE3F54B30}" type="presParOf" srcId="{55C4DE1D-E4A2-457D-A3B3-C27142A13AAA}" destId="{F4F37746-1CE5-4619-8E57-F089C9D35B36}" srcOrd="1" destOrd="0" presId="urn:microsoft.com/office/officeart/2018/2/layout/IconVerticalSolidList"/>
    <dgm:cxn modelId="{0C435A93-90CB-4204-AED6-4165123154DD}" type="presParOf" srcId="{55C4DE1D-E4A2-457D-A3B3-C27142A13AAA}" destId="{92247689-7DC0-4E4F-9644-B50526B976E0}" srcOrd="2" destOrd="0" presId="urn:microsoft.com/office/officeart/2018/2/layout/IconVerticalSolidList"/>
    <dgm:cxn modelId="{58A24149-8EF3-4689-A3D8-618215BC2AE0}" type="presParOf" srcId="{92247689-7DC0-4E4F-9644-B50526B976E0}" destId="{30E8FAB1-F5BF-4D2B-8BB2-76F5EE805B35}" srcOrd="0" destOrd="0" presId="urn:microsoft.com/office/officeart/2018/2/layout/IconVerticalSolidList"/>
    <dgm:cxn modelId="{66C21DE7-A2C1-457E-9862-87FC21409096}" type="presParOf" srcId="{92247689-7DC0-4E4F-9644-B50526B976E0}" destId="{078960C4-5355-48B6-89C3-4865CEC021F0}" srcOrd="1" destOrd="0" presId="urn:microsoft.com/office/officeart/2018/2/layout/IconVerticalSolidList"/>
    <dgm:cxn modelId="{80E2C53B-1A71-4CB9-B053-2A46ABD568C8}" type="presParOf" srcId="{92247689-7DC0-4E4F-9644-B50526B976E0}" destId="{EAAC16BE-6285-4608-B5EC-F13456304852}" srcOrd="2" destOrd="0" presId="urn:microsoft.com/office/officeart/2018/2/layout/IconVerticalSolidList"/>
    <dgm:cxn modelId="{5D322908-B8C5-4CA2-8CCF-5DBE6D25F6C3}" type="presParOf" srcId="{92247689-7DC0-4E4F-9644-B50526B976E0}" destId="{16580290-238C-45AB-898C-352FE267A932}" srcOrd="3" destOrd="0" presId="urn:microsoft.com/office/officeart/2018/2/layout/IconVerticalSolidList"/>
    <dgm:cxn modelId="{CD7988AB-CFD9-4B54-8D6C-10DE3C7A271F}" type="presParOf" srcId="{55C4DE1D-E4A2-457D-A3B3-C27142A13AAA}" destId="{9172BB05-38BC-42CE-9EF7-5725FB4726D3}" srcOrd="3" destOrd="0" presId="urn:microsoft.com/office/officeart/2018/2/layout/IconVerticalSolidList"/>
    <dgm:cxn modelId="{9D4EE3FD-BAD0-4A2D-B984-4FDC76342DB3}" type="presParOf" srcId="{55C4DE1D-E4A2-457D-A3B3-C27142A13AAA}" destId="{AE13BC39-A961-4A7D-BE30-E1B605D61ADE}" srcOrd="4" destOrd="0" presId="urn:microsoft.com/office/officeart/2018/2/layout/IconVerticalSolidList"/>
    <dgm:cxn modelId="{8E0D189E-8FE7-43BB-BFB4-72151C525259}" type="presParOf" srcId="{AE13BC39-A961-4A7D-BE30-E1B605D61ADE}" destId="{57880D29-BF79-4FED-9A28-61CDB211B516}" srcOrd="0" destOrd="0" presId="urn:microsoft.com/office/officeart/2018/2/layout/IconVerticalSolidList"/>
    <dgm:cxn modelId="{8B73B91A-1E5A-4BB6-A841-F4BB2EFDB79C}" type="presParOf" srcId="{AE13BC39-A961-4A7D-BE30-E1B605D61ADE}" destId="{F4943B39-4A2F-47A5-A081-CD102DF89DBF}" srcOrd="1" destOrd="0" presId="urn:microsoft.com/office/officeart/2018/2/layout/IconVerticalSolidList"/>
    <dgm:cxn modelId="{DCD26C2E-7E08-4C66-BACA-27AC3DBE0C77}" type="presParOf" srcId="{AE13BC39-A961-4A7D-BE30-E1B605D61ADE}" destId="{272C3B71-FC4B-4041-8790-7D2758EDC3F9}" srcOrd="2" destOrd="0" presId="urn:microsoft.com/office/officeart/2018/2/layout/IconVerticalSolidList"/>
    <dgm:cxn modelId="{66E8B6C4-76B7-4D06-90B8-CFC842D36FF3}" type="presParOf" srcId="{AE13BC39-A961-4A7D-BE30-E1B605D61ADE}" destId="{D16D9A07-F94D-40C8-9DE7-A794B5C33567}"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3BBD0-23C1-468D-B857-B16510C467CB}">
      <dsp:nvSpPr>
        <dsp:cNvPr id="0" name=""/>
        <dsp:cNvSpPr/>
      </dsp:nvSpPr>
      <dsp:spPr>
        <a:xfrm>
          <a:off x="0" y="465"/>
          <a:ext cx="5334000" cy="10883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8C6D1-AE51-48BE-BEFD-C34674164DDC}">
      <dsp:nvSpPr>
        <dsp:cNvPr id="0" name=""/>
        <dsp:cNvSpPr/>
      </dsp:nvSpPr>
      <dsp:spPr>
        <a:xfrm>
          <a:off x="329212" y="245333"/>
          <a:ext cx="598568" cy="5985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97F4F2-8896-442F-8CAF-F74D07C70A97}">
      <dsp:nvSpPr>
        <dsp:cNvPr id="0" name=""/>
        <dsp:cNvSpPr/>
      </dsp:nvSpPr>
      <dsp:spPr>
        <a:xfrm>
          <a:off x="1256993" y="465"/>
          <a:ext cx="4077006"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Digital mindfulness</a:t>
          </a:r>
        </a:p>
      </dsp:txBody>
      <dsp:txXfrm>
        <a:off x="1256993" y="465"/>
        <a:ext cx="4077006" cy="1088305"/>
      </dsp:txXfrm>
    </dsp:sp>
    <dsp:sp modelId="{E5CFC3A5-0BE6-4CAB-84B9-FA9C263B9617}">
      <dsp:nvSpPr>
        <dsp:cNvPr id="0" name=""/>
        <dsp:cNvSpPr/>
      </dsp:nvSpPr>
      <dsp:spPr>
        <a:xfrm>
          <a:off x="0" y="1360847"/>
          <a:ext cx="5334000" cy="10883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2ED0BB-AFB0-4FF6-B5D9-D33857730002}">
      <dsp:nvSpPr>
        <dsp:cNvPr id="0" name=""/>
        <dsp:cNvSpPr/>
      </dsp:nvSpPr>
      <dsp:spPr>
        <a:xfrm>
          <a:off x="329212" y="1605716"/>
          <a:ext cx="598568" cy="5985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A60824-857F-4B46-882B-82E3D64BCC13}">
      <dsp:nvSpPr>
        <dsp:cNvPr id="0" name=""/>
        <dsp:cNvSpPr/>
      </dsp:nvSpPr>
      <dsp:spPr>
        <a:xfrm>
          <a:off x="1256993" y="1360847"/>
          <a:ext cx="4077006"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Balancing online and offline activities</a:t>
          </a:r>
        </a:p>
      </dsp:txBody>
      <dsp:txXfrm>
        <a:off x="1256993" y="1360847"/>
        <a:ext cx="4077006" cy="1088305"/>
      </dsp:txXfrm>
    </dsp:sp>
    <dsp:sp modelId="{DF27556F-2A2F-458B-8EA1-6582A1390F85}">
      <dsp:nvSpPr>
        <dsp:cNvPr id="0" name=""/>
        <dsp:cNvSpPr/>
      </dsp:nvSpPr>
      <dsp:spPr>
        <a:xfrm>
          <a:off x="0" y="2721229"/>
          <a:ext cx="5334000" cy="10883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47C87-FE21-4DE9-ABA1-D00A8E8A7AA8}">
      <dsp:nvSpPr>
        <dsp:cNvPr id="0" name=""/>
        <dsp:cNvSpPr/>
      </dsp:nvSpPr>
      <dsp:spPr>
        <a:xfrm>
          <a:off x="329212" y="2966098"/>
          <a:ext cx="598568" cy="5985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716250-7BE9-4A0B-A7B7-985C4ACA0963}">
      <dsp:nvSpPr>
        <dsp:cNvPr id="0" name=""/>
        <dsp:cNvSpPr/>
      </dsp:nvSpPr>
      <dsp:spPr>
        <a:xfrm>
          <a:off x="1256993" y="2721229"/>
          <a:ext cx="4077006"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dirty="0"/>
            <a:t>Mindfulness meditation</a:t>
          </a:r>
        </a:p>
      </dsp:txBody>
      <dsp:txXfrm>
        <a:off x="1256993" y="2721229"/>
        <a:ext cx="4077006" cy="10883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692F0-DF70-435C-939C-32FD8487C1FB}">
      <dsp:nvSpPr>
        <dsp:cNvPr id="0" name=""/>
        <dsp:cNvSpPr/>
      </dsp:nvSpPr>
      <dsp:spPr>
        <a:xfrm>
          <a:off x="0" y="651"/>
          <a:ext cx="6096000" cy="1523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E5C9D-9618-4AE0-8B38-BF973177EF4B}">
      <dsp:nvSpPr>
        <dsp:cNvPr id="0" name=""/>
        <dsp:cNvSpPr/>
      </dsp:nvSpPr>
      <dsp:spPr>
        <a:xfrm>
          <a:off x="460897" y="343467"/>
          <a:ext cx="837995" cy="837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5C3595-8E46-4991-BC6C-598DD8AE5254}">
      <dsp:nvSpPr>
        <dsp:cNvPr id="0" name=""/>
        <dsp:cNvSpPr/>
      </dsp:nvSpPr>
      <dsp:spPr>
        <a:xfrm>
          <a:off x="1759790" y="651"/>
          <a:ext cx="43362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90000"/>
            </a:lnSpc>
            <a:spcBef>
              <a:spcPct val="0"/>
            </a:spcBef>
            <a:spcAft>
              <a:spcPct val="35000"/>
            </a:spcAft>
            <a:buNone/>
          </a:pPr>
          <a:r>
            <a:rPr lang="en-US" sz="2500" kern="1200"/>
            <a:t>Use Information Technology as tool</a:t>
          </a:r>
        </a:p>
      </dsp:txBody>
      <dsp:txXfrm>
        <a:off x="1759790" y="651"/>
        <a:ext cx="4336209" cy="1523627"/>
      </dsp:txXfrm>
    </dsp:sp>
    <dsp:sp modelId="{30E8FAB1-F5BF-4D2B-8BB2-76F5EE805B35}">
      <dsp:nvSpPr>
        <dsp:cNvPr id="0" name=""/>
        <dsp:cNvSpPr/>
      </dsp:nvSpPr>
      <dsp:spPr>
        <a:xfrm>
          <a:off x="0" y="1905186"/>
          <a:ext cx="6096000" cy="1523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8960C4-5355-48B6-89C3-4865CEC021F0}">
      <dsp:nvSpPr>
        <dsp:cNvPr id="0" name=""/>
        <dsp:cNvSpPr/>
      </dsp:nvSpPr>
      <dsp:spPr>
        <a:xfrm>
          <a:off x="460897" y="2248002"/>
          <a:ext cx="837995" cy="837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80290-238C-45AB-898C-352FE267A932}">
      <dsp:nvSpPr>
        <dsp:cNvPr id="0" name=""/>
        <dsp:cNvSpPr/>
      </dsp:nvSpPr>
      <dsp:spPr>
        <a:xfrm>
          <a:off x="1759790" y="1905186"/>
          <a:ext cx="43362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90000"/>
            </a:lnSpc>
            <a:spcBef>
              <a:spcPct val="0"/>
            </a:spcBef>
            <a:spcAft>
              <a:spcPct val="35000"/>
            </a:spcAft>
            <a:buNone/>
          </a:pPr>
          <a:r>
            <a:rPr lang="en-US" sz="2500" kern="1200"/>
            <a:t>Be aware of your technology use</a:t>
          </a:r>
        </a:p>
      </dsp:txBody>
      <dsp:txXfrm>
        <a:off x="1759790" y="1905186"/>
        <a:ext cx="4336209" cy="1523627"/>
      </dsp:txXfrm>
    </dsp:sp>
    <dsp:sp modelId="{57880D29-BF79-4FED-9A28-61CDB211B516}">
      <dsp:nvSpPr>
        <dsp:cNvPr id="0" name=""/>
        <dsp:cNvSpPr/>
      </dsp:nvSpPr>
      <dsp:spPr>
        <a:xfrm>
          <a:off x="0" y="3809720"/>
          <a:ext cx="6096000" cy="15236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943B39-4A2F-47A5-A081-CD102DF89DBF}">
      <dsp:nvSpPr>
        <dsp:cNvPr id="0" name=""/>
        <dsp:cNvSpPr/>
      </dsp:nvSpPr>
      <dsp:spPr>
        <a:xfrm>
          <a:off x="460897" y="4152537"/>
          <a:ext cx="837995" cy="837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D9A07-F94D-40C8-9DE7-A794B5C33567}">
      <dsp:nvSpPr>
        <dsp:cNvPr id="0" name=""/>
        <dsp:cNvSpPr/>
      </dsp:nvSpPr>
      <dsp:spPr>
        <a:xfrm>
          <a:off x="1759790" y="3809720"/>
          <a:ext cx="4336209" cy="1523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1" tIns="161251" rIns="161251" bIns="161251" numCol="1" spcCol="1270" anchor="ctr" anchorCtr="0">
          <a:noAutofit/>
        </a:bodyPr>
        <a:lstStyle/>
        <a:p>
          <a:pPr marL="0" lvl="0" indent="0" algn="l" defTabSz="1111250">
            <a:lnSpc>
              <a:spcPct val="90000"/>
            </a:lnSpc>
            <a:spcBef>
              <a:spcPct val="0"/>
            </a:spcBef>
            <a:spcAft>
              <a:spcPct val="35000"/>
            </a:spcAft>
            <a:buNone/>
          </a:pPr>
          <a:r>
            <a:rPr lang="en-US" sz="2500" kern="1200"/>
            <a:t>Follow the coping strategies</a:t>
          </a:r>
        </a:p>
      </dsp:txBody>
      <dsp:txXfrm>
        <a:off x="1759790" y="3809720"/>
        <a:ext cx="4336209" cy="15236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61FF6-E14A-433F-B8FE-BD2D04FBE1CB}" type="datetimeFigureOut">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E7C5B4-38D7-4B14-87B1-88EE3C581040}" type="slidenum">
              <a:t>‹#›</a:t>
            </a:fld>
            <a:endParaRPr lang="en-US"/>
          </a:p>
        </p:txBody>
      </p:sp>
    </p:spTree>
    <p:extLst>
      <p:ext uri="{BB962C8B-B14F-4D97-AF65-F5344CB8AC3E}">
        <p14:creationId xmlns:p14="http://schemas.microsoft.com/office/powerpoint/2010/main" val="203188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usinessnewsdaily.com/4718-weekly-online-social-media-time.html"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pewresearch.org/internet/2021/09/01/the-internet-and-the-pandemic/" TargetMode="External"/><Relationship Id="rId4" Type="http://schemas.openxmlformats.org/officeDocument/2006/relationships/hyperlink" Target="https://www.statista.com/statistics/1224510/time-spent-per-day-on-smartphone-u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nkedin.com/pulse/how-technology-has-changed-our-day-to-day-life-md-billal-hossai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pewresearch.org/internet/2021/09/01/the-internet-and-the-pandemic/" TargetMode="External"/><Relationship Id="rId5" Type="http://schemas.openxmlformats.org/officeDocument/2006/relationships/hyperlink" Target="https://www.businessnewsdaily.com/4718-weekly-online-social-media-time.html" TargetMode="External"/><Relationship Id="rId4" Type="http://schemas.openxmlformats.org/officeDocument/2006/relationships/hyperlink" Target="https://www.forbes.com/sites/andrealoubier/2021/06/01/is-society-moving-in-the-right-direction-with-technology-rapidly-taking-over-the-world/?sh=376107a77c0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6502424/"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medicalnewstoday.com/articles/negative-effects-of-technology#summary" TargetMode="External"/><Relationship Id="rId4" Type="http://schemas.openxmlformats.org/officeDocument/2006/relationships/hyperlink" Target="https://mydoctor.kaiserpermanente.org/mas/news/technostress-how-too-much-technology-effects-mental-health-2054999"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greatergood.berkeley.edu/article/item/four_ways_technology_can_make_you_happier" TargetMode="External"/><Relationship Id="rId13" Type="http://schemas.openxmlformats.org/officeDocument/2006/relationships/hyperlink" Target="https://pursuit.unimelb.edu.au/articles/do-devices-help-us-regulate-our-emotions" TargetMode="External"/><Relationship Id="rId3" Type="http://schemas.openxmlformats.org/officeDocument/2006/relationships/hyperlink" Target="https://www.ncbi.nlm.nih.gov/pmc/articles/PMC7366947/" TargetMode="External"/><Relationship Id="rId7" Type="http://schemas.openxmlformats.org/officeDocument/2006/relationships/hyperlink" Target="https://www.lse.ac.uk/media-and-communications/assets/documents/research/working-paper-series/EWP33.pdf" TargetMode="External"/><Relationship Id="rId12" Type="http://schemas.openxmlformats.org/officeDocument/2006/relationships/hyperlink" Target="https://www.jorgegoncalves.com/docs/chi20b.pdf"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ncbi.nlm.nih.gov/pmc/articles/PMC6502424/" TargetMode="External"/><Relationship Id="rId11" Type="http://schemas.openxmlformats.org/officeDocument/2006/relationships/hyperlink" Target="https://www.mckinsey.com/mhi/our-insights/gen-z-mental-health-the-impact-of-tech-and-social-media" TargetMode="External"/><Relationship Id="rId5" Type="http://schemas.openxmlformats.org/officeDocument/2006/relationships/hyperlink" Target="https://explodingtopics.com/blog/screen-time-stats" TargetMode="External"/><Relationship Id="rId10" Type="http://schemas.openxmlformats.org/officeDocument/2006/relationships/hyperlink" Target="https://www.ncbi.nlm.nih.gov/pmc/articles/PMC9007765/" TargetMode="External"/><Relationship Id="rId4" Type="http://schemas.openxmlformats.org/officeDocument/2006/relationships/hyperlink" Target="https://www.floridatechonline.com/blog/psychology/how-smartphones-are-contributing-to-the-loneliness-epidemic/" TargetMode="External"/><Relationship Id="rId9" Type="http://schemas.openxmlformats.org/officeDocument/2006/relationships/hyperlink" Target="https://srcd.onlinelibrary.wiley.com/doi/10.1111/cdev.1281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Hello everyone,</a:t>
            </a:r>
          </a:p>
          <a:p>
            <a:r>
              <a:rPr lang="en-US">
                <a:cs typeface="Calibri"/>
              </a:rPr>
              <a:t>I am Rucha </a:t>
            </a:r>
            <a:r>
              <a:rPr lang="en-US" err="1">
                <a:cs typeface="Calibri"/>
              </a:rPr>
              <a:t>Nilangekar</a:t>
            </a:r>
            <a:r>
              <a:rPr lang="en-US">
                <a:cs typeface="Calibri"/>
              </a:rPr>
              <a:t>, and I will be presenting on the topic "How emotions and moods are affected by information technology use" </a:t>
            </a:r>
            <a:endParaRPr lang="en-US">
              <a:cs typeface="+mn-lt"/>
            </a:endParaRPr>
          </a:p>
        </p:txBody>
      </p:sp>
      <p:sp>
        <p:nvSpPr>
          <p:cNvPr id="4" name="Slide Number Placeholder 3"/>
          <p:cNvSpPr>
            <a:spLocks noGrp="1"/>
          </p:cNvSpPr>
          <p:nvPr>
            <p:ph type="sldNum" sz="quarter" idx="5"/>
          </p:nvPr>
        </p:nvSpPr>
        <p:spPr/>
        <p:txBody>
          <a:bodyPr/>
          <a:lstStyle/>
          <a:p>
            <a:fld id="{A4E7C5B4-38D7-4B14-87B1-88EE3C581040}" type="slidenum">
              <a:rPr lang="en-US"/>
              <a:t>1</a:t>
            </a:fld>
            <a:endParaRPr lang="en-US"/>
          </a:p>
        </p:txBody>
      </p:sp>
    </p:spTree>
    <p:extLst>
      <p:ext uri="{BB962C8B-B14F-4D97-AF65-F5344CB8AC3E}">
        <p14:creationId xmlns:p14="http://schemas.microsoft.com/office/powerpoint/2010/main" val="2981000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In Picture 4:</a:t>
            </a:r>
          </a:p>
          <a:p>
            <a:r>
              <a:rPr lang="en-US" dirty="0"/>
              <a:t>This table shows the causal relationship between emotions and duration of different application categories.  For </a:t>
            </a:r>
            <a:r>
              <a:rPr lang="en-US" dirty="0" err="1"/>
              <a:t>eg.</a:t>
            </a:r>
            <a:r>
              <a:rPr lang="en-US" dirty="0"/>
              <a:t> contempt drives use of communication apps for most participants as well as in some cases the emotion of joy drove them to the usage of work related apps. </a:t>
            </a:r>
            <a:endParaRPr lang="en-US" dirty="0">
              <a:cs typeface="Calibri"/>
            </a:endParaRPr>
          </a:p>
        </p:txBody>
      </p:sp>
      <p:sp>
        <p:nvSpPr>
          <p:cNvPr id="4" name="Slide Number Placeholder 3"/>
          <p:cNvSpPr>
            <a:spLocks noGrp="1"/>
          </p:cNvSpPr>
          <p:nvPr>
            <p:ph type="sldNum" sz="quarter" idx="5"/>
          </p:nvPr>
        </p:nvSpPr>
        <p:spPr/>
        <p:txBody>
          <a:bodyPr/>
          <a:lstStyle/>
          <a:p>
            <a:fld id="{A4E7C5B4-38D7-4B14-87B1-88EE3C581040}" type="slidenum">
              <a:rPr lang="en-US"/>
              <a:t>10</a:t>
            </a:fld>
            <a:endParaRPr lang="en-US"/>
          </a:p>
        </p:txBody>
      </p:sp>
    </p:spTree>
    <p:extLst>
      <p:ext uri="{BB962C8B-B14F-4D97-AF65-F5344CB8AC3E}">
        <p14:creationId xmlns:p14="http://schemas.microsoft.com/office/powerpoint/2010/main" val="1979347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https://greatergood.berkeley.edu/article/item/four_ways_technology_can_make_you_happier</a:t>
            </a:r>
          </a:p>
          <a:p>
            <a:endParaRPr lang="en-US" dirty="0"/>
          </a:p>
          <a:p>
            <a:br>
              <a:rPr lang="en-US" dirty="0"/>
            </a:br>
            <a:r>
              <a:rPr lang="en-US" b="0" i="0" dirty="0">
                <a:solidFill>
                  <a:srgbClr val="374151"/>
                </a:solidFill>
                <a:effectLst/>
                <a:latin typeface="Söhne"/>
              </a:rPr>
              <a:t>Having </a:t>
            </a:r>
            <a:r>
              <a:rPr lang="en-US" b="0" i="0" dirty="0" err="1">
                <a:solidFill>
                  <a:srgbClr val="374151"/>
                </a:solidFill>
                <a:effectLst/>
                <a:latin typeface="Söhne"/>
              </a:rPr>
              <a:t>dvelved</a:t>
            </a:r>
            <a:r>
              <a:rPr lang="en-US" b="0" i="0" dirty="0">
                <a:solidFill>
                  <a:srgbClr val="374151"/>
                </a:solidFill>
                <a:effectLst/>
                <a:latin typeface="Söhne"/>
              </a:rPr>
              <a:t> into the potential negative impacts of technology, including its use as a emotion regulator, let's now explore coping strategies while using technology.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1)</a:t>
            </a:r>
            <a:r>
              <a:rPr lang="en-US" dirty="0"/>
              <a:t>Digital mindfulness: </a:t>
            </a:r>
            <a:r>
              <a:rPr lang="en-US" b="0" i="0" dirty="0">
                <a:solidFill>
                  <a:srgbClr val="374151"/>
                </a:solidFill>
                <a:effectLst/>
                <a:latin typeface="Söhne"/>
              </a:rPr>
              <a:t>This involves setting boundaries for screen time, taking regular breaks from digital devices, and cultivating a mindful approach to online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Balancing online and outdoor </a:t>
            </a:r>
            <a:r>
              <a:rPr lang="en-US" dirty="0" err="1"/>
              <a:t>activites</a:t>
            </a:r>
            <a:r>
              <a:rPr lang="en-US" dirty="0"/>
              <a:t>:</a:t>
            </a:r>
            <a:br>
              <a:rPr lang="en-US" dirty="0"/>
            </a:br>
            <a:r>
              <a:rPr lang="en-US" b="0" i="0" dirty="0">
                <a:solidFill>
                  <a:srgbClr val="374151"/>
                </a:solidFill>
                <a:effectLst/>
                <a:latin typeface="Söhne"/>
              </a:rPr>
              <a:t>Prioritizing face-to-face interactions and engaging in offline hobbies contribute to meaningful connections and personal well-being,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Mindfulness Meditation.</a:t>
            </a:r>
          </a:p>
          <a:p>
            <a:r>
              <a:rPr lang="en-US" b="0" i="0" dirty="0">
                <a:solidFill>
                  <a:srgbClr val="374151"/>
                </a:solidFill>
                <a:effectLst/>
                <a:latin typeface="Söhne"/>
              </a:rPr>
              <a:t>Mindful meditation has been shown to be effective in reducing stress by promoting relaxation and helping individuals develop a healthier response to stressors. </a:t>
            </a:r>
            <a:endParaRPr lang="en-US" dirty="0"/>
          </a:p>
        </p:txBody>
      </p:sp>
      <p:sp>
        <p:nvSpPr>
          <p:cNvPr id="4" name="Slide Number Placeholder 3"/>
          <p:cNvSpPr>
            <a:spLocks noGrp="1"/>
          </p:cNvSpPr>
          <p:nvPr>
            <p:ph type="sldNum" sz="quarter" idx="5"/>
          </p:nvPr>
        </p:nvSpPr>
        <p:spPr/>
        <p:txBody>
          <a:bodyPr/>
          <a:lstStyle/>
          <a:p>
            <a:fld id="{A4E7C5B4-38D7-4B14-87B1-88EE3C581040}" type="slidenum">
              <a:rPr lang="en-US"/>
              <a:t>11</a:t>
            </a:fld>
            <a:endParaRPr lang="en-US"/>
          </a:p>
        </p:txBody>
      </p:sp>
    </p:spTree>
    <p:extLst>
      <p:ext uri="{BB962C8B-B14F-4D97-AF65-F5344CB8AC3E}">
        <p14:creationId xmlns:p14="http://schemas.microsoft.com/office/powerpoint/2010/main" val="3800885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374151"/>
              </a:solidFill>
              <a:effectLst/>
              <a:latin typeface="Söhne"/>
            </a:endParaRPr>
          </a:p>
          <a:p>
            <a:r>
              <a:rPr lang="en-US" b="0" i="0" dirty="0">
                <a:solidFill>
                  <a:srgbClr val="374151"/>
                </a:solidFill>
                <a:effectLst/>
                <a:latin typeface="Söhne"/>
              </a:rPr>
              <a:t>In Conclusion:</a:t>
            </a:r>
          </a:p>
          <a:p>
            <a:endParaRPr lang="en-US" b="0" i="0" dirty="0">
              <a:solidFill>
                <a:srgbClr val="374151"/>
              </a:solidFill>
              <a:effectLst/>
              <a:latin typeface="Söhne"/>
            </a:endParaRPr>
          </a:p>
          <a:p>
            <a:r>
              <a:rPr lang="en-US" b="0" i="0" dirty="0">
                <a:solidFill>
                  <a:srgbClr val="374151"/>
                </a:solidFill>
                <a:effectLst/>
                <a:latin typeface="Söhne"/>
              </a:rPr>
              <a:t>1)Recognize technology as a tool that can enhance your life rather than dominate it. Employ it purposefully to achieve specific goals</a:t>
            </a:r>
          </a:p>
          <a:p>
            <a:endParaRPr lang="en-US" b="0" i="0" dirty="0">
              <a:solidFill>
                <a:srgbClr val="374151"/>
              </a:solidFill>
              <a:effectLst/>
              <a:latin typeface="Söhne"/>
            </a:endParaRPr>
          </a:p>
          <a:p>
            <a:r>
              <a:rPr lang="en-US" b="0" i="0" dirty="0">
                <a:solidFill>
                  <a:srgbClr val="374151"/>
                </a:solidFill>
                <a:effectLst/>
                <a:latin typeface="Söhne"/>
              </a:rPr>
              <a:t>2) Cultivate self-awareness regarding your technology habits. Regularly assess digital device usage, online activities, and emotional impact for self-awareness, empowering conscious choices in technology engagement.</a:t>
            </a:r>
          </a:p>
          <a:p>
            <a:endParaRPr lang="en-US" b="0" i="0" dirty="0">
              <a:solidFill>
                <a:srgbClr val="374151"/>
              </a:solidFill>
              <a:effectLst/>
              <a:latin typeface="Söhne"/>
            </a:endParaRPr>
          </a:p>
          <a:p>
            <a:r>
              <a:rPr lang="en-US" b="0" i="0" dirty="0">
                <a:solidFill>
                  <a:srgbClr val="374151"/>
                </a:solidFill>
                <a:effectLst/>
                <a:latin typeface="Söhne"/>
              </a:rPr>
              <a:t>3) Lastly follow the coping strategies that we discussed</a:t>
            </a:r>
            <a:endParaRPr lang="en-US" dirty="0"/>
          </a:p>
          <a:p>
            <a:endParaRPr lang="en-US" dirty="0"/>
          </a:p>
        </p:txBody>
      </p:sp>
      <p:sp>
        <p:nvSpPr>
          <p:cNvPr id="4" name="Slide Number Placeholder 3"/>
          <p:cNvSpPr>
            <a:spLocks noGrp="1"/>
          </p:cNvSpPr>
          <p:nvPr>
            <p:ph type="sldNum" sz="quarter" idx="5"/>
          </p:nvPr>
        </p:nvSpPr>
        <p:spPr/>
        <p:txBody>
          <a:bodyPr/>
          <a:lstStyle/>
          <a:p>
            <a:fld id="{A4E7C5B4-38D7-4B14-87B1-88EE3C581040}" type="slidenum">
              <a:rPr lang="en-US" smtClean="0"/>
              <a:t>12</a:t>
            </a:fld>
            <a:endParaRPr lang="en-US"/>
          </a:p>
        </p:txBody>
      </p:sp>
    </p:spTree>
    <p:extLst>
      <p:ext uri="{BB962C8B-B14F-4D97-AF65-F5344CB8AC3E}">
        <p14:creationId xmlns:p14="http://schemas.microsoft.com/office/powerpoint/2010/main" val="228337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7C5B4-38D7-4B14-87B1-88EE3C581040}" type="slidenum">
              <a:rPr lang="en-US" smtClean="0"/>
              <a:t>13</a:t>
            </a:fld>
            <a:endParaRPr lang="en-US"/>
          </a:p>
        </p:txBody>
      </p:sp>
    </p:spTree>
    <p:extLst>
      <p:ext uri="{BB962C8B-B14F-4D97-AF65-F5344CB8AC3E}">
        <p14:creationId xmlns:p14="http://schemas.microsoft.com/office/powerpoint/2010/main" val="4166516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7C5B4-38D7-4B14-87B1-88EE3C581040}" type="slidenum">
              <a:rPr lang="en-US" smtClean="0"/>
              <a:t>14</a:t>
            </a:fld>
            <a:endParaRPr lang="en-US"/>
          </a:p>
        </p:txBody>
      </p:sp>
    </p:spTree>
    <p:extLst>
      <p:ext uri="{BB962C8B-B14F-4D97-AF65-F5344CB8AC3E}">
        <p14:creationId xmlns:p14="http://schemas.microsoft.com/office/powerpoint/2010/main" val="416496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To begin with lets understand some terminology.</a:t>
            </a:r>
            <a:r>
              <a:rPr lang="en-US" dirty="0"/>
              <a:t> Information Technology. Information Technology includes a  wide range of tools, systems, and devices that are designed to acquire, store, process, and communicate information.</a:t>
            </a:r>
          </a:p>
          <a:p>
            <a:endParaRPr lang="en-US" dirty="0">
              <a:ea typeface="Calibri"/>
              <a:cs typeface="Calibri"/>
            </a:endParaRPr>
          </a:p>
          <a:p>
            <a:r>
              <a:rPr lang="en-US" dirty="0">
                <a:ea typeface="Calibri"/>
                <a:cs typeface="Calibri"/>
              </a:rPr>
              <a:t>Some of the examples of IT could be smartphones, laptops, social media platforms , cloud services as well as e- commerce websites.</a:t>
            </a:r>
          </a:p>
          <a:p>
            <a:r>
              <a:rPr lang="en-US" dirty="0">
                <a:ea typeface="Calibri"/>
                <a:cs typeface="Calibri"/>
              </a:rPr>
              <a:t>---------------------------------------------------------------------------------------------------------------------------------------------------------------------------------------------</a:t>
            </a:r>
          </a:p>
          <a:p>
            <a:endParaRPr lang="en-US" dirty="0">
              <a:ea typeface="Calibri"/>
              <a:cs typeface="Calibri"/>
            </a:endParaRPr>
          </a:p>
          <a:p>
            <a:r>
              <a:rPr lang="en-US" dirty="0"/>
              <a:t>Emotions  which originate as sensations in the body, are intense feelings (happiness, terror, despair) controlled by chemicals our brains release in response to a trigger or event. They almost always come and subside quickly. They also have corresponding and universal facial expressions and body language. </a:t>
            </a:r>
            <a:endParaRPr lang="en-US" dirty="0">
              <a:cs typeface="Calibri"/>
            </a:endParaRPr>
          </a:p>
          <a:p>
            <a:endParaRPr lang="en-US" dirty="0"/>
          </a:p>
          <a:p>
            <a:r>
              <a:rPr lang="en-US" dirty="0"/>
              <a:t> </a:t>
            </a:r>
            <a:r>
              <a:rPr lang="en-US" b="1" dirty="0"/>
              <a:t>mood</a:t>
            </a:r>
            <a:r>
              <a:rPr lang="en-US" dirty="0"/>
              <a:t> is a state of mind or a general feeling that can influence your thoughts, behaviors, and actions. Moods tend to be less intense than emotions and do not necessarily depend on an event or trigger.  They can last for a few minutes, hours, or days.</a:t>
            </a:r>
            <a:endParaRPr lang="en-US" dirty="0">
              <a:cs typeface="Calibri"/>
            </a:endParaRPr>
          </a:p>
        </p:txBody>
      </p:sp>
      <p:sp>
        <p:nvSpPr>
          <p:cNvPr id="4" name="Slide Number Placeholder 3"/>
          <p:cNvSpPr>
            <a:spLocks noGrp="1"/>
          </p:cNvSpPr>
          <p:nvPr>
            <p:ph type="sldNum" sz="quarter" idx="5"/>
          </p:nvPr>
        </p:nvSpPr>
        <p:spPr/>
        <p:txBody>
          <a:bodyPr/>
          <a:lstStyle/>
          <a:p>
            <a:fld id="{A4E7C5B4-38D7-4B14-87B1-88EE3C581040}" type="slidenum">
              <a:rPr lang="en-US"/>
              <a:t>2</a:t>
            </a:fld>
            <a:endParaRPr lang="en-US"/>
          </a:p>
        </p:txBody>
      </p:sp>
    </p:spTree>
    <p:extLst>
      <p:ext uri="{BB962C8B-B14F-4D97-AF65-F5344CB8AC3E}">
        <p14:creationId xmlns:p14="http://schemas.microsoft.com/office/powerpoint/2010/main" val="2272780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https://www.businessnewsdaily.com/4718-weekly-online-social-media-time.html</a:t>
            </a:r>
            <a:endParaRPr lang="en-US" dirty="0"/>
          </a:p>
          <a:p>
            <a:r>
              <a:rPr lang="en-US" dirty="0"/>
              <a:t>Furthermore, the average American spends </a:t>
            </a:r>
            <a:r>
              <a:rPr lang="en-US" u="sng" dirty="0">
                <a:hlinkClick r:id="rId4"/>
              </a:rPr>
              <a:t>five to six hours daily on their phone</a:t>
            </a:r>
            <a:r>
              <a:rPr lang="en-US" dirty="0"/>
              <a:t> outside work requirements. Most Americans spend this phone time texting, using social media and browsing the internet.</a:t>
            </a:r>
            <a:endParaRPr lang="en-US" dirty="0">
              <a:ea typeface="Calibri"/>
              <a:cs typeface="Calibri"/>
            </a:endParaRPr>
          </a:p>
          <a:p>
            <a:endParaRPr lang="en-US" dirty="0">
              <a:ea typeface="Calibri"/>
              <a:cs typeface="Calibri"/>
            </a:endParaRPr>
          </a:p>
          <a:p>
            <a:r>
              <a:rPr lang="en-US" dirty="0">
                <a:hlinkClick r:id="rId5"/>
              </a:rPr>
              <a:t>https://www.pewresearch.org/internet/2021/09/01/the-internet-and-the-pandemic/</a:t>
            </a:r>
            <a:endParaRPr lang="en-US" dirty="0"/>
          </a:p>
          <a:p>
            <a:endParaRPr lang="en-US" dirty="0">
              <a:ea typeface="Calibri"/>
              <a:cs typeface="Calibri"/>
            </a:endParaRPr>
          </a:p>
          <a:p>
            <a:r>
              <a:rPr lang="en-US" dirty="0"/>
              <a:t>------------------------------------------------------------------------------------------------------------------------------------------------------</a:t>
            </a:r>
          </a:p>
          <a:p>
            <a:r>
              <a:rPr lang="en-US" dirty="0">
                <a:ea typeface="Calibri"/>
                <a:cs typeface="Calibri"/>
              </a:rPr>
              <a:t>Now that we are familiar with the terminology , lets </a:t>
            </a:r>
            <a:r>
              <a:rPr lang="en-US" dirty="0"/>
              <a:t>explore how IT, has dramatically transformed almost every area of our lives. </a:t>
            </a:r>
          </a:p>
          <a:p>
            <a:endParaRPr lang="en-US" dirty="0"/>
          </a:p>
          <a:p>
            <a:r>
              <a:rPr lang="en-US" dirty="0"/>
              <a:t>For </a:t>
            </a:r>
            <a:r>
              <a:rPr lang="en-US" dirty="0" err="1"/>
              <a:t>eg</a:t>
            </a:r>
            <a:r>
              <a:rPr lang="en-US" dirty="0"/>
              <a:t>  </a:t>
            </a:r>
          </a:p>
          <a:p>
            <a:r>
              <a:rPr lang="en-US" dirty="0"/>
              <a:t>Health: fitness and health are now at our fingertips. Be it booking appointments with the doctor through </a:t>
            </a:r>
            <a:r>
              <a:rPr lang="en-US" dirty="0" err="1"/>
              <a:t>teledoc</a:t>
            </a:r>
            <a:r>
              <a:rPr lang="en-US" dirty="0"/>
              <a:t> or tracking health metrics through wearable devices or be it accessing workout routines online, we rely on technology for every thing. </a:t>
            </a:r>
            <a:endParaRPr lang="en-US" dirty="0">
              <a:cs typeface="Calibri"/>
            </a:endParaRPr>
          </a:p>
          <a:p>
            <a:endParaRPr lang="en-US" dirty="0">
              <a:cs typeface="Calibri"/>
            </a:endParaRPr>
          </a:p>
          <a:p>
            <a:r>
              <a:rPr lang="en-US" dirty="0"/>
              <a:t>Education: Education has become more flexible and accessible than ever. Online learning platforms and educational apps are empowering learners to expand their knowledge at their own comfort.</a:t>
            </a:r>
            <a:endParaRPr lang="en-US" dirty="0">
              <a:cs typeface="Calibri"/>
            </a:endParaRPr>
          </a:p>
          <a:p>
            <a:endParaRPr lang="en-US" dirty="0"/>
          </a:p>
          <a:p>
            <a:r>
              <a:rPr lang="en-US" dirty="0"/>
              <a:t>Grocery shopping-  Regular chores like grocery shopping can now be done online . We can either opt for home delivery or curbside pickup, saving us time and effort.</a:t>
            </a:r>
            <a:endParaRPr lang="en-US" dirty="0">
              <a:ea typeface="Calibri" panose="020F0502020204030204"/>
              <a:cs typeface="Calibri" panose="020F0502020204030204"/>
            </a:endParaRPr>
          </a:p>
          <a:p>
            <a:endParaRPr lang="en-US" dirty="0">
              <a:cs typeface="Calibri"/>
            </a:endParaRPr>
          </a:p>
          <a:p>
            <a:r>
              <a:rPr lang="en-US" dirty="0"/>
              <a:t>Entertainment : streaming services like Netflix and YouTube provide endless entertainment options at our fingertips</a:t>
            </a:r>
            <a:endParaRPr lang="en-US" dirty="0">
              <a:cs typeface="Calibri"/>
            </a:endParaRPr>
          </a:p>
          <a:p>
            <a:r>
              <a:rPr lang="en-US" dirty="0">
                <a:cs typeface="Calibri"/>
              </a:rPr>
              <a:t>------------------------------------------------------------------------------------------------------------------------------------------------</a:t>
            </a:r>
          </a:p>
          <a:p>
            <a:endParaRPr lang="en-US" dirty="0"/>
          </a:p>
          <a:p>
            <a:r>
              <a:rPr lang="en-US" dirty="0"/>
              <a:t>Another, example could be Reading:  The way we read has also evolved. Physical books and newspapers have been supplemented by e-books, online news websites, and digital magazines. With IT, we have a vast library of reading material available instantly.</a:t>
            </a:r>
            <a:endParaRPr lang="en-US" dirty="0">
              <a:cs typeface="Calibri"/>
            </a:endParaRPr>
          </a:p>
          <a:p>
            <a:endParaRPr lang="en-US" dirty="0"/>
          </a:p>
          <a:p>
            <a:r>
              <a:rPr lang="en-US" dirty="0">
                <a:ea typeface="Calibri" panose="020F0502020204030204"/>
                <a:cs typeface="Calibri" panose="020F0502020204030204"/>
              </a:rPr>
              <a:t>These are just some of the examples of how </a:t>
            </a:r>
            <a:r>
              <a:rPr lang="en-US" dirty="0"/>
              <a:t>Information Technology has become an inseparable part of our daily lives, and its prevalence continues to shape the way we live, work, and interact with the world around us.</a:t>
            </a:r>
            <a:endParaRPr lang="en-US" dirty="0">
              <a:ea typeface="Calibri" panose="020F0502020204030204"/>
              <a:cs typeface="Calibri" panose="020F0502020204030204"/>
            </a:endParaRPr>
          </a:p>
          <a:p>
            <a:endParaRPr lang="en-US" dirty="0"/>
          </a:p>
          <a:p>
            <a:endParaRPr lang="en-US" dirty="0"/>
          </a:p>
          <a:p>
            <a:endParaRPr lang="en-US" dirty="0"/>
          </a:p>
          <a:p>
            <a:r>
              <a:rPr lang="en-US" dirty="0"/>
              <a:t>If time permits:</a:t>
            </a:r>
            <a:br>
              <a:rPr lang="en-US" dirty="0">
                <a:cs typeface="+mn-lt"/>
              </a:rPr>
            </a:br>
            <a:r>
              <a:rPr lang="en-US" dirty="0"/>
              <a:t>Sure, here's a script for a presentation on how Information Technology (IT) has transformed daily tasks:</a:t>
            </a:r>
          </a:p>
          <a:p>
            <a:r>
              <a:rPr lang="en-US" dirty="0"/>
              <a:t> </a:t>
            </a:r>
          </a:p>
          <a:p>
            <a:r>
              <a:rPr lang="en-US" dirty="0"/>
              <a:t>**Slide 2: Introduction**</a:t>
            </a:r>
          </a:p>
          <a:p>
            <a:r>
              <a:rPr lang="en-US" dirty="0"/>
              <a:t> </a:t>
            </a:r>
          </a:p>
          <a:p>
            <a:r>
              <a:rPr lang="en-US" dirty="0"/>
              <a:t>*Script:*</a:t>
            </a:r>
          </a:p>
          <a:p>
            <a:r>
              <a:rPr lang="en-US" dirty="0"/>
              <a:t>Good morning, everyone. Today, we're going to explore how Information Technology, or IT, has dramatically transformed the way we go about our daily tasks. From communication to entertainment, IT plays a pivotal role in making our lives more convenient and efficient.</a:t>
            </a:r>
          </a:p>
          <a:p>
            <a:r>
              <a:rPr lang="en-US" dirty="0"/>
              <a:t> </a:t>
            </a:r>
          </a:p>
          <a:p>
            <a:r>
              <a:rPr lang="en-US" dirty="0"/>
              <a:t>**Slide 3: Communication**</a:t>
            </a:r>
          </a:p>
          <a:p>
            <a:r>
              <a:rPr lang="en-US" dirty="0"/>
              <a:t> </a:t>
            </a:r>
          </a:p>
          <a:p>
            <a:r>
              <a:rPr lang="en-US" dirty="0"/>
              <a:t>*Script:*</a:t>
            </a:r>
          </a:p>
          <a:p>
            <a:r>
              <a:rPr lang="en-US" dirty="0"/>
              <a:t>Let's start with communication. Not too long ago, sending a letter or making a phone call were our primary means of staying in touch. With the advent of IT, we now have instant messaging and video calls, making connecting with friends and family faster and more accessible.</a:t>
            </a:r>
          </a:p>
          <a:p>
            <a:r>
              <a:rPr lang="en-US" dirty="0"/>
              <a:t> </a:t>
            </a:r>
          </a:p>
          <a:p>
            <a:r>
              <a:rPr lang="en-US" dirty="0"/>
              <a:t>**Slide 4: Navigation**</a:t>
            </a:r>
          </a:p>
          <a:p>
            <a:r>
              <a:rPr lang="en-US" dirty="0"/>
              <a:t> </a:t>
            </a:r>
          </a:p>
          <a:p>
            <a:r>
              <a:rPr lang="en-US" dirty="0"/>
              <a:t>*Script:*</a:t>
            </a:r>
          </a:p>
          <a:p>
            <a:r>
              <a:rPr lang="en-US" dirty="0"/>
              <a:t>Navigating from one place to another used to involve paper maps or asking for directions. Now, with GPS technology and apps like Google Maps, finding your way has never been easier. IT has literally put the world in the palm of our hands.</a:t>
            </a:r>
          </a:p>
          <a:p>
            <a:r>
              <a:rPr lang="en-US" dirty="0"/>
              <a:t> </a:t>
            </a:r>
          </a:p>
          <a:p>
            <a:r>
              <a:rPr lang="en-US" dirty="0"/>
              <a:t>**Slide 5: Grocery Shopping**</a:t>
            </a:r>
          </a:p>
          <a:p>
            <a:r>
              <a:rPr lang="en-US" dirty="0"/>
              <a:t> </a:t>
            </a:r>
          </a:p>
          <a:p>
            <a:r>
              <a:rPr lang="en-US" dirty="0"/>
              <a:t>*Script:*</a:t>
            </a:r>
          </a:p>
          <a:p>
            <a:r>
              <a:rPr lang="en-US" dirty="0"/>
              <a:t>Grocery shopping is another area where IT has made a significant impact. Instead of visiting a store, we can now order groceries online through various apps and websites. They offer home delivery or curbside pickup, saving us time and effort.</a:t>
            </a:r>
          </a:p>
          <a:p>
            <a:r>
              <a:rPr lang="en-US" dirty="0"/>
              <a:t> </a:t>
            </a:r>
          </a:p>
          <a:p>
            <a:r>
              <a:rPr lang="en-US" dirty="0"/>
              <a:t>**Slide 6: Banking**</a:t>
            </a:r>
          </a:p>
          <a:p>
            <a:r>
              <a:rPr lang="en-US" dirty="0"/>
              <a:t> </a:t>
            </a:r>
          </a:p>
          <a:p>
            <a:r>
              <a:rPr lang="en-US" dirty="0"/>
              <a:t>*Script:*</a:t>
            </a:r>
          </a:p>
          <a:p>
            <a:r>
              <a:rPr lang="en-US" dirty="0"/>
              <a:t>Banking has become more accessible thanks to IT. Mobile banking apps allow us to check account balances, transfer money, pay bills, and even deposit checks—all from the convenience of our smartphones. </a:t>
            </a:r>
          </a:p>
          <a:p>
            <a:r>
              <a:rPr lang="en-US" dirty="0"/>
              <a:t> </a:t>
            </a:r>
          </a:p>
          <a:p>
            <a:r>
              <a:rPr lang="en-US" dirty="0"/>
              <a:t>**Slide 7: Entertainment**</a:t>
            </a:r>
          </a:p>
          <a:p>
            <a:r>
              <a:rPr lang="en-US" dirty="0"/>
              <a:t> </a:t>
            </a:r>
          </a:p>
          <a:p>
            <a:r>
              <a:rPr lang="en-US" dirty="0"/>
              <a:t>*Script:*</a:t>
            </a:r>
          </a:p>
          <a:p>
            <a:r>
              <a:rPr lang="en-US" dirty="0"/>
              <a:t>Entertainment has been transformed by IT. Remember the days of visiting video rental stores or waiting for a scheduled TV broadcast? Now, streaming services like Netflix and YouTube provide endless entertainment options at our fingertips.</a:t>
            </a:r>
          </a:p>
          <a:p>
            <a:r>
              <a:rPr lang="en-US" dirty="0"/>
              <a:t> </a:t>
            </a:r>
          </a:p>
          <a:p>
            <a:r>
              <a:rPr lang="en-US" dirty="0"/>
              <a:t>**Slide 8: Reading**</a:t>
            </a:r>
          </a:p>
          <a:p>
            <a:r>
              <a:rPr lang="en-US" dirty="0"/>
              <a:t> </a:t>
            </a:r>
          </a:p>
          <a:p>
            <a:r>
              <a:rPr lang="en-US" dirty="0"/>
              <a:t>*Script:*</a:t>
            </a:r>
          </a:p>
          <a:p>
            <a:r>
              <a:rPr lang="en-US" dirty="0"/>
              <a:t>The way we read has also evolved. Physical books and newspapers have been supplemented by e-books, online news websites, and digital magazines. With IT, we have a vast library of reading material available instantly.</a:t>
            </a:r>
          </a:p>
          <a:p>
            <a:r>
              <a:rPr lang="en-US" dirty="0"/>
              <a:t> </a:t>
            </a:r>
          </a:p>
          <a:p>
            <a:r>
              <a:rPr lang="en-US" dirty="0"/>
              <a:t>**Slide 9: Time Management**</a:t>
            </a:r>
          </a:p>
          <a:p>
            <a:r>
              <a:rPr lang="en-US" dirty="0"/>
              <a:t> </a:t>
            </a:r>
          </a:p>
          <a:p>
            <a:r>
              <a:rPr lang="en-US" dirty="0"/>
              <a:t>*Script:*</a:t>
            </a:r>
          </a:p>
          <a:p>
            <a:r>
              <a:rPr lang="en-US" dirty="0"/>
              <a:t>Managing our time has become more efficient thanks to IT. Tools like calendars, task management apps, and reminders help us organize our daily tasks. They ensure we don't miss important appointments or deadlines.</a:t>
            </a:r>
          </a:p>
          <a:p>
            <a:r>
              <a:rPr lang="en-US" dirty="0"/>
              <a:t> </a:t>
            </a:r>
          </a:p>
          <a:p>
            <a:r>
              <a:rPr lang="en-US" dirty="0"/>
              <a:t>**Slide 10: Cooking and Recipes**</a:t>
            </a:r>
          </a:p>
          <a:p>
            <a:r>
              <a:rPr lang="en-US" dirty="0"/>
              <a:t> </a:t>
            </a:r>
          </a:p>
          <a:p>
            <a:r>
              <a:rPr lang="en-US" dirty="0"/>
              <a:t>*Script:*</a:t>
            </a:r>
          </a:p>
          <a:p>
            <a:r>
              <a:rPr lang="en-US" dirty="0"/>
              <a:t>Cooking has also seen a digital transformation. Cooking apps and websites provide us with a treasure trove of recipes. They even create shopping lists and offer step-by-step cooking instructions, making meal preparation a breeze.</a:t>
            </a:r>
          </a:p>
          <a:p>
            <a:r>
              <a:rPr lang="en-US" dirty="0"/>
              <a:t> </a:t>
            </a:r>
          </a:p>
          <a:p>
            <a:r>
              <a:rPr lang="en-US" dirty="0"/>
              <a:t>**Slide 11: Fitness and Health**</a:t>
            </a:r>
          </a:p>
          <a:p>
            <a:r>
              <a:rPr lang="en-US" dirty="0"/>
              <a:t> </a:t>
            </a:r>
          </a:p>
          <a:p>
            <a:r>
              <a:rPr lang="en-US" dirty="0"/>
              <a:t>*Script:*</a:t>
            </a:r>
          </a:p>
          <a:p>
            <a:r>
              <a:rPr lang="en-US" dirty="0"/>
              <a:t>Our fitness and health are now at our fingertips. Wearable devices and fitness apps help us monitor physical activity, track health metrics, and access workout routines, making it easier to maintain a healthy lifestyle.</a:t>
            </a:r>
          </a:p>
          <a:p>
            <a:r>
              <a:rPr lang="en-US" dirty="0"/>
              <a:t> </a:t>
            </a:r>
          </a:p>
          <a:p>
            <a:r>
              <a:rPr lang="en-US" dirty="0"/>
              <a:t>**Slide 12: Social Interactions**</a:t>
            </a:r>
          </a:p>
          <a:p>
            <a:r>
              <a:rPr lang="en-US" dirty="0"/>
              <a:t> </a:t>
            </a:r>
          </a:p>
          <a:p>
            <a:r>
              <a:rPr lang="en-US" dirty="0"/>
              <a:t>*Script:*</a:t>
            </a:r>
          </a:p>
          <a:p>
            <a:r>
              <a:rPr lang="en-US" dirty="0"/>
              <a:t>Social interactions have transcended physical boundaries. Instead of only gathering in person, IT allows us to connect with friends and family through social media platforms and video chats, regardless of where we are.</a:t>
            </a:r>
          </a:p>
          <a:p>
            <a:r>
              <a:rPr lang="en-US" dirty="0"/>
              <a:t> </a:t>
            </a:r>
          </a:p>
          <a:p>
            <a:r>
              <a:rPr lang="en-US" dirty="0"/>
              <a:t>**Slide 13: Education**</a:t>
            </a:r>
          </a:p>
          <a:p>
            <a:r>
              <a:rPr lang="en-US" dirty="0"/>
              <a:t> </a:t>
            </a:r>
          </a:p>
          <a:p>
            <a:r>
              <a:rPr lang="en-US" dirty="0"/>
              <a:t>*Script:*</a:t>
            </a:r>
          </a:p>
          <a:p>
            <a:r>
              <a:rPr lang="en-US" dirty="0"/>
              <a:t>Education has become more flexible and accessible. Online learning platforms and educational apps offer a wide range of courses and resources, empowering learners to expand their knowledge.</a:t>
            </a:r>
          </a:p>
          <a:p>
            <a:r>
              <a:rPr lang="en-US" dirty="0"/>
              <a:t> </a:t>
            </a:r>
          </a:p>
          <a:p>
            <a:r>
              <a:rPr lang="en-US" dirty="0"/>
              <a:t>**Slide 14: Weather Forecasting**</a:t>
            </a:r>
          </a:p>
          <a:p>
            <a:r>
              <a:rPr lang="en-US" dirty="0"/>
              <a:t> </a:t>
            </a:r>
          </a:p>
          <a:p>
            <a:r>
              <a:rPr lang="en-US" dirty="0"/>
              <a:t>*Script:*</a:t>
            </a:r>
          </a:p>
          <a:p>
            <a:r>
              <a:rPr lang="en-US" dirty="0"/>
              <a:t>Planning your day used to depend on the weather forecast from a TV or radio broadcast. Now, IT provides real-time weather updates and forecasts, helping us make informed decisions and stay safe during extreme weather conditions.</a:t>
            </a:r>
          </a:p>
          <a:p>
            <a:r>
              <a:rPr lang="en-US" dirty="0"/>
              <a:t> </a:t>
            </a:r>
          </a:p>
          <a:p>
            <a:r>
              <a:rPr lang="en-US" dirty="0"/>
              <a:t>**Slide 15: Conclusion**</a:t>
            </a:r>
          </a:p>
          <a:p>
            <a:r>
              <a:rPr lang="en-US" dirty="0"/>
              <a:t> </a:t>
            </a:r>
          </a:p>
          <a:p>
            <a:r>
              <a:rPr lang="en-US" dirty="0"/>
              <a:t>*Script:*</a:t>
            </a:r>
          </a:p>
          <a:p>
            <a:r>
              <a:rPr lang="en-US" dirty="0"/>
              <a:t>In conclusion, Information Technology has permeated every aspect of our lives, making our daily tasks more convenient, efficient, and accessible. It has put the world at our fingertips, revolutionizing the way we live and work. As we continue to embrace IT, let's also consider how to balance our digital lifestyles for the betterment of our well-being.</a:t>
            </a:r>
          </a:p>
          <a:p>
            <a:r>
              <a:rPr lang="en-US" dirty="0"/>
              <a:t> </a:t>
            </a:r>
          </a:p>
          <a:p>
            <a:r>
              <a:rPr lang="en-US" dirty="0"/>
              <a:t>Thank you for your attention.</a:t>
            </a:r>
          </a:p>
          <a:p>
            <a:endParaRPr lang="en-US"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A4E7C5B4-38D7-4B14-87B1-88EE3C581040}" type="slidenum">
              <a:rPr lang="en-US"/>
              <a:t>3</a:t>
            </a:fld>
            <a:endParaRPr lang="en-US"/>
          </a:p>
        </p:txBody>
      </p:sp>
    </p:spTree>
    <p:extLst>
      <p:ext uri="{BB962C8B-B14F-4D97-AF65-F5344CB8AC3E}">
        <p14:creationId xmlns:p14="http://schemas.microsoft.com/office/powerpoint/2010/main" val="68817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Positive:</a:t>
            </a:r>
            <a:br>
              <a:rPr lang="en-US" dirty="0">
                <a:ea typeface="Calibri"/>
                <a:cs typeface="+mn-lt"/>
              </a:rPr>
            </a:br>
            <a:r>
              <a:rPr lang="en-US" dirty="0">
                <a:hlinkClick r:id="rId3"/>
              </a:rPr>
              <a:t>https://www.linkedin.com/pulse/how-technology-has-changed-our-day-to-day-life-md-billal-hossain/</a:t>
            </a:r>
            <a:endParaRPr lang="en-US" dirty="0">
              <a:ea typeface="Calibri"/>
              <a:cs typeface="Calibri"/>
            </a:endParaRPr>
          </a:p>
          <a:p>
            <a:r>
              <a:rPr lang="en-US" dirty="0"/>
              <a:t>(Positive and Negative, along with how to avoid negative impacts) </a:t>
            </a:r>
            <a:endParaRPr lang="en-US" dirty="0">
              <a:cs typeface="Calibri"/>
            </a:endParaRPr>
          </a:p>
          <a:p>
            <a:r>
              <a:rPr lang="en-US" dirty="0">
                <a:hlinkClick r:id="rId4"/>
              </a:rPr>
              <a:t>https://www.forbes.com/sites/andrealoubier/2021/06/01/is-society-moving-in-the-right-direction-with-technology-rapidly-taking-over-the-world/?sh=376107a77c09</a:t>
            </a:r>
            <a:endParaRPr lang="en-US" dirty="0">
              <a:cs typeface="Calibri"/>
            </a:endParaRPr>
          </a:p>
          <a:p>
            <a:endParaRPr lang="en-US" dirty="0"/>
          </a:p>
          <a:p>
            <a:r>
              <a:rPr lang="en-US" u="sng" dirty="0">
                <a:hlinkClick r:id="rId5"/>
              </a:rPr>
              <a:t>https://www.businessnewsdaily.com/4718-weekly-online-social-media-time.html</a:t>
            </a:r>
            <a:endParaRPr lang="en-US" dirty="0"/>
          </a:p>
          <a:p>
            <a:endParaRPr lang="en-US" dirty="0"/>
          </a:p>
          <a:p>
            <a:r>
              <a:rPr lang="en-US" u="sng" dirty="0">
                <a:hlinkClick r:id="rId6"/>
              </a:rPr>
              <a:t>https://www.pewresearch.org/internet/2021/09/01/the-internet-and-the-pandemic/</a:t>
            </a:r>
            <a:endParaRPr lang="en-US" u="sng" dirty="0">
              <a:cs typeface="Calibri"/>
              <a:hlinkClick r:id="rId6"/>
            </a:endParaRPr>
          </a:p>
          <a:p>
            <a:endParaRPr lang="en-US" u="sng" dirty="0">
              <a:ea typeface="Calibri"/>
              <a:cs typeface="Calibri"/>
            </a:endParaRPr>
          </a:p>
          <a:p>
            <a:r>
              <a:rPr lang="en-US" dirty="0"/>
              <a:t>1)sense of joy --- connectedness with loved ones</a:t>
            </a:r>
            <a:endParaRPr lang="en-US" dirty="0">
              <a:ea typeface="Calibri"/>
              <a:cs typeface="Calibri"/>
            </a:endParaRPr>
          </a:p>
          <a:p>
            <a:r>
              <a:rPr lang="en-US" dirty="0"/>
              <a:t>2)sense of Validation ---- due to recognition and appreciation on social media platforms</a:t>
            </a:r>
            <a:endParaRPr lang="en-US" dirty="0">
              <a:ea typeface="Calibri"/>
              <a:cs typeface="Calibri"/>
            </a:endParaRPr>
          </a:p>
          <a:p>
            <a:r>
              <a:rPr lang="en-US" dirty="0"/>
              <a:t>3)feeling of motivation when they watch or read about someone's journey of achieving their goals</a:t>
            </a:r>
            <a:endParaRPr lang="en-US" dirty="0">
              <a:ea typeface="Calibri"/>
              <a:cs typeface="Calibri"/>
            </a:endParaRPr>
          </a:p>
          <a:p>
            <a:r>
              <a:rPr lang="en-US" dirty="0"/>
              <a:t>4)Curiosity when a new gadget or technology is introduced.</a:t>
            </a:r>
            <a:endParaRPr lang="en-US" dirty="0">
              <a:ea typeface="Calibri"/>
              <a:cs typeface="Calibri"/>
            </a:endParaRPr>
          </a:p>
          <a:p>
            <a:r>
              <a:rPr lang="en-US" dirty="0"/>
              <a:t>5)Feeling of joy and relief in getting instant answers from AI chatbots or online communities </a:t>
            </a:r>
            <a:endParaRPr lang="en-US" dirty="0">
              <a:ea typeface="Calibri"/>
              <a:cs typeface="Calibri"/>
            </a:endParaRPr>
          </a:p>
          <a:p>
            <a:r>
              <a:rPr lang="en-US" dirty="0"/>
              <a:t>6)sense of independence for being able to plan trips without any assistance from travel agencies as all the info is available online </a:t>
            </a:r>
            <a:endParaRPr lang="en-US" dirty="0">
              <a:ea typeface="Calibri"/>
              <a:cs typeface="Calibri"/>
            </a:endParaRPr>
          </a:p>
          <a:p>
            <a:r>
              <a:rPr lang="en-US" dirty="0"/>
              <a:t>7)booking services online - making a decision based on the reviews</a:t>
            </a:r>
            <a:endParaRPr lang="en-US" dirty="0">
              <a:ea typeface="Calibri"/>
              <a:cs typeface="Calibri"/>
            </a:endParaRPr>
          </a:p>
          <a:p>
            <a:endParaRPr lang="en-US" dirty="0">
              <a:ea typeface="Calibri"/>
              <a:cs typeface="Calibri"/>
            </a:endParaRPr>
          </a:p>
          <a:p>
            <a:r>
              <a:rPr lang="en-US" dirty="0">
                <a:cs typeface="Calibri"/>
              </a:rPr>
              <a:t>Script: </a:t>
            </a:r>
          </a:p>
          <a:p>
            <a:r>
              <a:rPr lang="en-US" dirty="0"/>
              <a:t> </a:t>
            </a:r>
            <a:endParaRPr lang="en-US" dirty="0">
              <a:cs typeface="Calibri"/>
            </a:endParaRPr>
          </a:p>
          <a:p>
            <a:r>
              <a:rPr lang="en-US" dirty="0">
                <a:cs typeface="Calibri"/>
              </a:rPr>
              <a:t>Moving forward, Lets dive into how IT influences our emotional state positively:</a:t>
            </a:r>
            <a:endParaRPr lang="en-US" dirty="0"/>
          </a:p>
          <a:p>
            <a:r>
              <a:rPr lang="en-US" dirty="0"/>
              <a:t>1. Connectedness with Loved Ones:</a:t>
            </a:r>
            <a:endParaRPr lang="en-US" dirty="0">
              <a:cs typeface="Calibri"/>
            </a:endParaRPr>
          </a:p>
          <a:p>
            <a:r>
              <a:rPr lang="en-US" dirty="0"/>
              <a:t>   - In the digital age, technology facilitates and enhances our ability to connect with loved ones regardless of geographical distances. </a:t>
            </a:r>
          </a:p>
          <a:p>
            <a:r>
              <a:rPr lang="en-US" dirty="0"/>
              <a:t>2.</a:t>
            </a:r>
          </a:p>
          <a:p>
            <a:r>
              <a:rPr lang="en-US" dirty="0"/>
              <a:t>   - Social media platforms provide a space for individuals to express themselves and receive recognition for their achievements, talents, and creativity, leading to a boost in self esteem.</a:t>
            </a:r>
          </a:p>
          <a:p>
            <a:endParaRPr lang="en-US" dirty="0"/>
          </a:p>
          <a:p>
            <a:r>
              <a:rPr lang="en-US" dirty="0"/>
              <a:t>3. Motivation:</a:t>
            </a:r>
            <a:endParaRPr lang="en-US" dirty="0">
              <a:cs typeface="Calibri"/>
            </a:endParaRPr>
          </a:p>
          <a:p>
            <a:r>
              <a:rPr lang="en-US" dirty="0"/>
              <a:t>   - Access to stories of individuals overcoming challenges and achieving their goals through various media channels creates a sense of motivation among individuals. </a:t>
            </a:r>
          </a:p>
          <a:p>
            <a:endParaRPr lang="en-US" dirty="0">
              <a:cs typeface="Calibri"/>
            </a:endParaRPr>
          </a:p>
          <a:p>
            <a:r>
              <a:rPr lang="en-US" dirty="0"/>
              <a:t> 4.Curiosity :</a:t>
            </a:r>
            <a:endParaRPr lang="en-US" dirty="0">
              <a:cs typeface="Calibri"/>
            </a:endParaRPr>
          </a:p>
          <a:p>
            <a:r>
              <a:rPr lang="en-US" dirty="0"/>
              <a:t>   - The introduction of new gadgets and technologies fuels a sense of curiosity and wonder about the capabilities of technology.</a:t>
            </a:r>
          </a:p>
          <a:p>
            <a:endParaRPr lang="en-US" dirty="0">
              <a:cs typeface="Calibri"/>
            </a:endParaRPr>
          </a:p>
          <a:p>
            <a:r>
              <a:rPr lang="en-US" dirty="0"/>
              <a:t>5. Aids in Problem solving:</a:t>
            </a:r>
            <a:endParaRPr lang="en-US" dirty="0">
              <a:cs typeface="Calibri"/>
            </a:endParaRPr>
          </a:p>
          <a:p>
            <a:r>
              <a:rPr lang="en-US" dirty="0"/>
              <a:t>   -, the AI chatbots and online communities help individuals in Troubleshooting tech issues</a:t>
            </a:r>
          </a:p>
          <a:p>
            <a:endParaRPr lang="en-US" dirty="0">
              <a:cs typeface="Calibri"/>
            </a:endParaRPr>
          </a:p>
          <a:p>
            <a:r>
              <a:rPr lang="en-US" dirty="0"/>
              <a:t>6. Improves decision making:</a:t>
            </a:r>
            <a:endParaRPr lang="en-US" dirty="0">
              <a:cs typeface="Calibri"/>
            </a:endParaRPr>
          </a:p>
          <a:p>
            <a:r>
              <a:rPr lang="en-US" dirty="0"/>
              <a:t>   -Booking any kind of services online, is often influenced by the experiences shared by others. This practice provides a sense of confidence in decision-making, as individuals can leverage the collective wisdom of a digital community.</a:t>
            </a:r>
          </a:p>
          <a:p>
            <a:r>
              <a:rPr lang="en-US" dirty="0">
                <a:cs typeface="Calibri"/>
              </a:rPr>
              <a:t>------------------------------------------------------------------------------------------------------------------------------------------------------------------------------------------------------------------------</a:t>
            </a:r>
            <a:endParaRPr lang="en-US" dirty="0"/>
          </a:p>
          <a:p>
            <a:endParaRPr lang="en-US" dirty="0"/>
          </a:p>
          <a:p>
            <a:r>
              <a:rPr lang="en-US" dirty="0"/>
              <a:t>   - The availability of comprehensive travel information online empowers individuals to plan their trips independently, reducing reliance on traditional travel agencies. Access to user-generated reviews, detailed itineraries, and real-time updates on accommodations and attractions allows for personalized travel experiences. This sense of independence in trip planning contributes to a feeling of empowerment and the ability to tailor journeys to individual preferences.</a:t>
            </a:r>
            <a:endParaRPr lang="en-US" dirty="0">
              <a:cs typeface="Calibri"/>
            </a:endParaRPr>
          </a:p>
          <a:p>
            <a:r>
              <a:rPr lang="en-US" dirty="0"/>
              <a:t> </a:t>
            </a:r>
            <a:endParaRPr lang="en-US" dirty="0">
              <a:cs typeface="Calibri"/>
            </a:endParaRPr>
          </a:p>
          <a:p>
            <a:endParaRPr lang="en-US" dirty="0">
              <a:cs typeface="Calibri"/>
            </a:endParaRPr>
          </a:p>
          <a:p>
            <a:endParaRPr lang="en-US" u="sng" dirty="0">
              <a:ea typeface="Calibri"/>
              <a:cs typeface="Calibri"/>
            </a:endParaRPr>
          </a:p>
          <a:p>
            <a:endParaRPr lang="en-US" u="sng" dirty="0">
              <a:ea typeface="Calibri"/>
              <a:cs typeface="Calibri"/>
            </a:endParaRPr>
          </a:p>
          <a:p>
            <a:endParaRPr lang="en-US" u="sng" dirty="0">
              <a:ea typeface="Calibri"/>
              <a:cs typeface="Calibri"/>
            </a:endParaRPr>
          </a:p>
          <a:p>
            <a:endParaRPr lang="en-US" u="sng" dirty="0">
              <a:ea typeface="Calibri"/>
              <a:cs typeface="Calibri"/>
            </a:endParaRPr>
          </a:p>
          <a:p>
            <a:endParaRPr lang="en-US" u="sng" dirty="0">
              <a:ea typeface="Calibri"/>
              <a:cs typeface="Calibri"/>
            </a:endParaRPr>
          </a:p>
        </p:txBody>
      </p:sp>
      <p:sp>
        <p:nvSpPr>
          <p:cNvPr id="4" name="Slide Number Placeholder 3"/>
          <p:cNvSpPr>
            <a:spLocks noGrp="1"/>
          </p:cNvSpPr>
          <p:nvPr>
            <p:ph type="sldNum" sz="quarter" idx="5"/>
          </p:nvPr>
        </p:nvSpPr>
        <p:spPr/>
        <p:txBody>
          <a:bodyPr/>
          <a:lstStyle/>
          <a:p>
            <a:fld id="{A4E7C5B4-38D7-4B14-87B1-88EE3C581040}" type="slidenum">
              <a:rPr lang="en-US"/>
              <a:t>4</a:t>
            </a:fld>
            <a:endParaRPr lang="en-US"/>
          </a:p>
        </p:txBody>
      </p:sp>
    </p:spTree>
    <p:extLst>
      <p:ext uri="{BB962C8B-B14F-4D97-AF65-F5344CB8AC3E}">
        <p14:creationId xmlns:p14="http://schemas.microsoft.com/office/powerpoint/2010/main" val="2958230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https://www.ncbi.nlm.nih.gov/pmc/articles/PMC6502424/</a:t>
            </a:r>
            <a:endParaRPr lang="en-US" dirty="0"/>
          </a:p>
          <a:p>
            <a:r>
              <a:rPr lang="en-US" dirty="0">
                <a:hlinkClick r:id="rId4"/>
              </a:rPr>
              <a:t>https://mydoctor.kaiserpermanente.org/mas/news/technostress-how-too-much-technology-effects-mental-health-2054999</a:t>
            </a:r>
            <a:endParaRPr lang="en-US" dirty="0">
              <a:cs typeface="Calibri" panose="020F0502020204030204"/>
              <a:hlinkClick r:id="rId4"/>
            </a:endParaRPr>
          </a:p>
          <a:p>
            <a:r>
              <a:rPr lang="en-US" dirty="0">
                <a:hlinkClick r:id="rId5"/>
              </a:rPr>
              <a:t>https://www.medicalnewstoday.com/articles/negative-effects-of-technology#summary</a:t>
            </a:r>
            <a:endParaRPr lang="en-US" dirty="0">
              <a:ea typeface="Calibri"/>
              <a:cs typeface="Calibri"/>
              <a:hlinkClick r:id="rId5"/>
            </a:endParaRPr>
          </a:p>
          <a:p>
            <a:endParaRPr lang="en-US" dirty="0">
              <a:ea typeface="Calibri"/>
              <a:cs typeface="Calibri"/>
            </a:endParaRPr>
          </a:p>
          <a:p>
            <a:r>
              <a:rPr lang="en-US" dirty="0">
                <a:cs typeface="Calibri"/>
              </a:rPr>
              <a:t>Apart from the positives, technology has some negative impacts on our emotional state as well. In this slide lets discuss some of them.</a:t>
            </a:r>
          </a:p>
          <a:p>
            <a:r>
              <a:rPr lang="en-US" dirty="0"/>
              <a:t> </a:t>
            </a:r>
            <a:endParaRPr lang="en-US" dirty="0">
              <a:ea typeface="Calibri"/>
              <a:cs typeface="Calibri"/>
            </a:endParaRPr>
          </a:p>
          <a:p>
            <a:r>
              <a:rPr lang="en-US" dirty="0"/>
              <a:t>1. Technostress:</a:t>
            </a:r>
            <a:endParaRPr lang="en-US" dirty="0">
              <a:cs typeface="Calibri"/>
            </a:endParaRPr>
          </a:p>
          <a:p>
            <a:r>
              <a:rPr lang="en-US" dirty="0"/>
              <a:t>Technostress refers to the psychological stress and discomfort that individuals may experience due to their use of technology. It can result from factors such as information overload, constant connectivity, and the rapid pace of technological change.</a:t>
            </a:r>
            <a:endParaRPr lang="en-US" dirty="0">
              <a:cs typeface="Calibri"/>
            </a:endParaRPr>
          </a:p>
          <a:p>
            <a:r>
              <a:rPr lang="en-US" dirty="0"/>
              <a:t>2. Spike in Health Issues:</a:t>
            </a:r>
            <a:endParaRPr lang="en-US" dirty="0">
              <a:cs typeface="Calibri"/>
            </a:endParaRPr>
          </a:p>
          <a:p>
            <a:r>
              <a:rPr lang="en-US" dirty="0"/>
              <a:t>Prolonged use of technology, can contribute to physical health issues such as eyestrain, headaches and an increased risk of obesity. Additionally, technology addiction can lead to mental health issues such as anxiety and depression.</a:t>
            </a:r>
          </a:p>
          <a:p>
            <a:r>
              <a:rPr lang="en-US" dirty="0"/>
              <a:t>3. Decline in Social Skills:</a:t>
            </a:r>
            <a:endParaRPr lang="en-US" dirty="0">
              <a:cs typeface="Calibri"/>
            </a:endParaRPr>
          </a:p>
          <a:p>
            <a:r>
              <a:rPr lang="en-US" dirty="0"/>
              <a:t> Heavy reliance on digital communication can lead to a decline in empathy impacting real-world relationships.</a:t>
            </a:r>
            <a:endParaRPr lang="en-US" dirty="0">
              <a:cs typeface="Calibri"/>
            </a:endParaRPr>
          </a:p>
          <a:p>
            <a:r>
              <a:rPr lang="en-US" dirty="0"/>
              <a:t> 4. FOMO (Fear of Missing Out):</a:t>
            </a:r>
            <a:endParaRPr lang="en-US" dirty="0">
              <a:cs typeface="Calibri"/>
            </a:endParaRPr>
          </a:p>
          <a:p>
            <a:r>
              <a:rPr lang="en-US" dirty="0"/>
              <a:t> The fear of missing out on social events, experiences, or opportunities that others might be experiencing can evoke</a:t>
            </a:r>
            <a:r>
              <a:rPr lang="en-US" b="0" i="0" dirty="0">
                <a:solidFill>
                  <a:srgbClr val="374151"/>
                </a:solidFill>
                <a:effectLst/>
                <a:latin typeface="Söhne"/>
              </a:rPr>
              <a:t> anxiety, insecurity, envy, and dissatisfaction among individuals.</a:t>
            </a:r>
          </a:p>
          <a:p>
            <a:r>
              <a:rPr lang="en-US" dirty="0"/>
              <a:t>5. Increase in Insecurities:</a:t>
            </a:r>
            <a:endParaRPr lang="en-US" dirty="0">
              <a:cs typeface="Calibri"/>
            </a:endParaRPr>
          </a:p>
          <a:p>
            <a:r>
              <a:rPr lang="en-US" dirty="0"/>
              <a:t>Social media, in particular, may contribute to body image insecurities as individuals compare their appearance to idealized standards. </a:t>
            </a:r>
            <a:endParaRPr lang="en-US" dirty="0">
              <a:ea typeface="Calibri"/>
              <a:cs typeface="Calibri"/>
            </a:endParaRPr>
          </a:p>
          <a:p>
            <a:r>
              <a:rPr lang="en-US" dirty="0"/>
              <a:t> </a:t>
            </a:r>
          </a:p>
          <a:p>
            <a:r>
              <a:rPr lang="en-US" dirty="0">
                <a:ea typeface="Calibri" panose="020F0502020204030204"/>
                <a:cs typeface="Calibri" panose="020F0502020204030204"/>
              </a:rPr>
              <a:t>----------------------------------------------------------------------------------------------------------------------------------------------------------------------------------------------------</a:t>
            </a:r>
          </a:p>
          <a:p>
            <a:endParaRPr lang="en-US" dirty="0"/>
          </a:p>
          <a:p>
            <a:r>
              <a:rPr lang="en-US" dirty="0"/>
              <a:t>6. **Comparison Leads to Anxiety:**</a:t>
            </a:r>
            <a:endParaRPr lang="en-US" dirty="0">
              <a:cs typeface="Calibri"/>
            </a:endParaRPr>
          </a:p>
          <a:p>
            <a:r>
              <a:rPr lang="en-US" dirty="0"/>
              <a:t>   - *Social Media Influence:* The culture of comparison on social media platforms can contribute to heightened levels of anxiety. Individuals may feel pressure to meet unrealistic standards, leading to stress and a negative impact on mental health.</a:t>
            </a:r>
            <a:endParaRPr lang="en-US" dirty="0">
              <a:cs typeface="Calibri"/>
            </a:endParaRPr>
          </a:p>
          <a:p>
            <a:r>
              <a:rPr lang="en-US" dirty="0"/>
              <a:t>   - *Perceived Expectations:* The constant exposure to curated images and achievements of others may create unrealistic expectations, causing anxiety about one's own life trajectory.</a:t>
            </a:r>
            <a:endParaRPr lang="en-US" dirty="0">
              <a:cs typeface="Calibri"/>
            </a:endParaRPr>
          </a:p>
          <a:p>
            <a:r>
              <a:rPr lang="en-US" dirty="0"/>
              <a:t> </a:t>
            </a:r>
            <a:endParaRPr lang="en-US" dirty="0">
              <a:ea typeface="Calibri"/>
              <a:cs typeface="Calibri"/>
            </a:endParaRPr>
          </a:p>
          <a:p>
            <a:r>
              <a:rPr lang="en-US" dirty="0"/>
              <a:t>7. **Spike in Mental Health Issues:**</a:t>
            </a:r>
            <a:endParaRPr lang="en-US" dirty="0">
              <a:cs typeface="Calibri"/>
            </a:endParaRPr>
          </a:p>
          <a:p>
            <a:r>
              <a:rPr lang="en-US" dirty="0"/>
              <a:t>   - *Technology and Mental Health:* The interplay between technostress, social comparison, and constant connectivity can contribute to a rise in mental health issues such as anxiety and depression.</a:t>
            </a:r>
            <a:endParaRPr lang="en-US" dirty="0">
              <a:cs typeface="Calibri"/>
            </a:endParaRPr>
          </a:p>
          <a:p>
            <a:r>
              <a:rPr lang="en-US" dirty="0"/>
              <a:t>   - *Digital Burnout:* The demands of being constantly connected and the blurring of boundaries between work and personal life can contribute to digital burnout, impacting mental well-being.</a:t>
            </a:r>
            <a:endParaRPr lang="en-US" dirty="0">
              <a:cs typeface="Calibri"/>
            </a:endParaRPr>
          </a:p>
          <a:p>
            <a:r>
              <a:rPr lang="en-US" dirty="0"/>
              <a:t> </a:t>
            </a:r>
            <a:endParaRPr lang="en-US" dirty="0">
              <a:ea typeface="Calibri"/>
              <a:cs typeface="Calibri"/>
            </a:endParaRPr>
          </a:p>
          <a:p>
            <a:r>
              <a:rPr lang="en-US" dirty="0"/>
              <a:t>In your presentation, you can elaborate on each of these points, providing examples and potential strategies to mitigate the negative effects. It's important to acknowledge the benefits of technology while also highlighting the importance of mindful and balanced use for overall well-being.</a:t>
            </a:r>
            <a:endParaRPr lang="en-US" dirty="0">
              <a:cs typeface="Calibri"/>
            </a:endParaRPr>
          </a:p>
        </p:txBody>
      </p:sp>
      <p:sp>
        <p:nvSpPr>
          <p:cNvPr id="4" name="Slide Number Placeholder 3"/>
          <p:cNvSpPr>
            <a:spLocks noGrp="1"/>
          </p:cNvSpPr>
          <p:nvPr>
            <p:ph type="sldNum" sz="quarter" idx="5"/>
          </p:nvPr>
        </p:nvSpPr>
        <p:spPr/>
        <p:txBody>
          <a:bodyPr/>
          <a:lstStyle/>
          <a:p>
            <a:fld id="{A4E7C5B4-38D7-4B14-87B1-88EE3C581040}" type="slidenum">
              <a:rPr lang="en-US"/>
              <a:t>5</a:t>
            </a:fld>
            <a:endParaRPr lang="en-US"/>
          </a:p>
        </p:txBody>
      </p:sp>
    </p:spTree>
    <p:extLst>
      <p:ext uri="{BB962C8B-B14F-4D97-AF65-F5344CB8AC3E}">
        <p14:creationId xmlns:p14="http://schemas.microsoft.com/office/powerpoint/2010/main" val="292110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https://www.ncbi.nlm.nih.gov/pmc/articles/PMC7366947/</a:t>
            </a:r>
            <a:endParaRPr lang="en-US" dirty="0"/>
          </a:p>
          <a:p>
            <a:r>
              <a:rPr lang="en-US" dirty="0">
                <a:hlinkClick r:id="rId4"/>
              </a:rPr>
              <a:t>https://www.floridatechonline.com/blog/psychology/how-smartphones-are-contributing-to-the-loneliness-epidemic/</a:t>
            </a:r>
            <a:endParaRPr lang="en-US" dirty="0">
              <a:ea typeface="Calibri" panose="020F0502020204030204"/>
              <a:cs typeface="Calibri" panose="020F0502020204030204"/>
              <a:hlinkClick r:id="rId4"/>
            </a:endParaRPr>
          </a:p>
          <a:p>
            <a:r>
              <a:rPr lang="en-US" dirty="0">
                <a:hlinkClick r:id="rId5"/>
              </a:rPr>
              <a:t>https://explodingtopics.com/blog/screen-time-stats</a:t>
            </a:r>
            <a:endParaRPr lang="en-US" dirty="0">
              <a:ea typeface="Calibri"/>
              <a:cs typeface="Calibri"/>
              <a:hlinkClick r:id="rId5"/>
            </a:endParaRPr>
          </a:p>
          <a:p>
            <a:r>
              <a:rPr lang="en-US" dirty="0">
                <a:hlinkClick r:id="rId6"/>
              </a:rPr>
              <a:t>https://www.ncbi.nlm.nih.gov/pmc/articles/PMC6502424/</a:t>
            </a:r>
            <a:endParaRPr lang="en-US" dirty="0">
              <a:ea typeface="Calibri"/>
              <a:cs typeface="Calibri"/>
              <a:hlinkClick r:id="rId6"/>
            </a:endParaRPr>
          </a:p>
          <a:p>
            <a:r>
              <a:rPr lang="en-US" dirty="0">
                <a:hlinkClick r:id="rId7"/>
              </a:rPr>
              <a:t>https://www.lse.ac.uk/media-and-communications/assets/documents/research/working-paper-series/EWP33.pdf</a:t>
            </a:r>
            <a:endParaRPr lang="en-US" dirty="0">
              <a:ea typeface="Calibri"/>
              <a:cs typeface="Calibri"/>
              <a:hlinkClick r:id="rId7"/>
            </a:endParaRPr>
          </a:p>
          <a:p>
            <a:r>
              <a:rPr lang="en-US" dirty="0">
                <a:hlinkClick r:id="rId8"/>
              </a:rPr>
              <a:t>https://greatergood.berkeley.edu/article/item/four_ways_technology_can_make_you_happier</a:t>
            </a:r>
            <a:r>
              <a:rPr lang="en-US" dirty="0"/>
              <a:t> </a:t>
            </a:r>
            <a:endParaRPr lang="en-US" dirty="0">
              <a:cs typeface="Calibri"/>
            </a:endParaRPr>
          </a:p>
          <a:p>
            <a:endParaRPr lang="en-US" dirty="0">
              <a:cs typeface="Calibri"/>
            </a:endParaRPr>
          </a:p>
          <a:p>
            <a:endParaRPr lang="en-US" dirty="0">
              <a:cs typeface="Calibri"/>
            </a:endParaRPr>
          </a:p>
          <a:p>
            <a:r>
              <a:rPr lang="en-US" dirty="0">
                <a:hlinkClick r:id="rId9"/>
              </a:rPr>
              <a:t>https://srcd.onlinelibrary.wiley.com/doi/10.1111/cdev.12819</a:t>
            </a:r>
            <a:endParaRPr lang="en-US" dirty="0">
              <a:cs typeface="Calibri" panose="020F0502020204030204"/>
              <a:hlinkClick r:id="rId9"/>
            </a:endParaRPr>
          </a:p>
          <a:p>
            <a:r>
              <a:rPr lang="en-US" dirty="0">
                <a:hlinkClick r:id="rId10"/>
              </a:rPr>
              <a:t>https://www.ncbi.nlm.nih.gov/pmc/articles/PMC9007765/</a:t>
            </a:r>
            <a:endParaRPr lang="en-US" dirty="0">
              <a:cs typeface="Calibri"/>
              <a:hlinkClick r:id="rId10"/>
            </a:endParaRPr>
          </a:p>
          <a:p>
            <a:r>
              <a:rPr lang="en-US" dirty="0">
                <a:hlinkClick r:id="rId11"/>
              </a:rPr>
              <a:t>https://www.mckinsey.com/mhi/our-insights/gen-z-mental-health-the-impact-of-tech-and-social-media</a:t>
            </a:r>
            <a:r>
              <a:rPr lang="en-US" dirty="0"/>
              <a:t> </a:t>
            </a:r>
            <a:endParaRPr lang="en-US" dirty="0">
              <a:ea typeface="Calibri"/>
              <a:cs typeface="Calibri"/>
            </a:endParaRPr>
          </a:p>
          <a:p>
            <a:endParaRPr lang="en-US" dirty="0">
              <a:cs typeface="Calibri"/>
            </a:endParaRPr>
          </a:p>
          <a:p>
            <a:r>
              <a:rPr lang="en-US" dirty="0">
                <a:hlinkClick r:id="rId12"/>
              </a:rPr>
              <a:t>https://www.jorgegoncalves.com/docs/chi20b.pdf</a:t>
            </a:r>
            <a:r>
              <a:rPr lang="en-US" dirty="0"/>
              <a:t> </a:t>
            </a:r>
            <a:endParaRPr lang="en-US" dirty="0">
              <a:ea typeface="Calibri"/>
              <a:cs typeface="Calibri"/>
            </a:endParaRPr>
          </a:p>
          <a:p>
            <a:r>
              <a:rPr lang="en-US" dirty="0">
                <a:hlinkClick r:id="rId13"/>
              </a:rPr>
              <a:t>https://pursuit.unimelb.edu.au/articles/do-devices-help-us-regulate-our-emotions</a:t>
            </a:r>
            <a:r>
              <a:rPr lang="en-US" dirty="0"/>
              <a:t> </a:t>
            </a:r>
          </a:p>
          <a:p>
            <a:endParaRPr lang="en-US" dirty="0">
              <a:cs typeface="+mn-lt"/>
            </a:endParaRPr>
          </a:p>
          <a:p>
            <a:r>
              <a:rPr lang="en-US" b="1" dirty="0"/>
              <a:t>Blue: phone use drives emotions; Orange: emotion drives phone use.</a:t>
            </a:r>
          </a:p>
          <a:p>
            <a:endParaRPr lang="en-US" b="1" dirty="0">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a typeface="Calibri"/>
                <a:cs typeface="Calibri"/>
              </a:rPr>
              <a:t>Next, lets look at a case study called “</a:t>
            </a:r>
            <a:r>
              <a:rPr lang="en-US" sz="1200" dirty="0">
                <a:solidFill>
                  <a:srgbClr val="FFFFFF">
                    <a:alpha val="70000"/>
                  </a:srgbClr>
                </a:solidFill>
              </a:rPr>
              <a:t>Does Smartphone Use Drive our Emotions or vice versa? A Causal Analysis” </a:t>
            </a:r>
            <a:r>
              <a:rPr lang="en-US" b="1" dirty="0">
                <a:ea typeface="Calibri"/>
                <a:cs typeface="Calibri"/>
              </a:rPr>
              <a:t>performed by </a:t>
            </a:r>
            <a:r>
              <a:rPr lang="en-US" dirty="0"/>
              <a:t>a team at the University of Melbourne, in collaboration with Stanford and University College London. This research was conducted on </a:t>
            </a:r>
            <a:r>
              <a:rPr lang="en-US" dirty="0">
                <a:cs typeface="+mn-lt"/>
              </a:rPr>
              <a:t>30 participants, with different demographic backgrounds with each participant having a standard 5 days work week.</a:t>
            </a:r>
            <a:endParaRPr lang="en-US" dirty="0"/>
          </a:p>
          <a:p>
            <a:endParaRPr lang="en-US" dirty="0"/>
          </a:p>
          <a:p>
            <a:r>
              <a:rPr lang="en-US" dirty="0"/>
              <a:t>The study introduces the concept of "digital emotion regulation," where activities like distraction, seeking alternative perspectives, or sharing emotions through technology contribute to emotional well-being.</a:t>
            </a:r>
            <a:endParaRPr lang="en-US" dirty="0">
              <a:ea typeface="Calibri"/>
              <a:cs typeface="Calibri"/>
            </a:endParaRPr>
          </a:p>
          <a:p>
            <a:endParaRPr lang="en-US" dirty="0">
              <a:cs typeface="+mn-lt"/>
            </a:endParaRPr>
          </a:p>
          <a:p>
            <a:endParaRPr lang="en-US" dirty="0">
              <a:cs typeface="+mn-lt"/>
            </a:endParaRPr>
          </a:p>
          <a:p>
            <a:endParaRPr lang="en-US" dirty="0"/>
          </a:p>
          <a:p>
            <a:r>
              <a:rPr lang="en-US" dirty="0">
                <a:ea typeface="Calibri" panose="020F0502020204030204"/>
                <a:cs typeface="Calibri"/>
              </a:rPr>
              <a:t>----------------------------------------------------------------------------------------------------------------------------------------------------------</a:t>
            </a:r>
          </a:p>
          <a:p>
            <a:endParaRPr lang="en-US" dirty="0">
              <a:ea typeface="Calibri" panose="020F0502020204030204"/>
              <a:cs typeface="Calibri"/>
            </a:endParaRPr>
          </a:p>
          <a:p>
            <a:r>
              <a:rPr lang="en-US" dirty="0"/>
              <a:t>In response to the increased reliance on digital technologies during the COVID-19 lockdown, a research team at the University of Melbourne, in collaboration with Stanford and University College London, is exploring the complex relationship between technology use and emotional well-being. The research challenges the distinction between productive and unproductive technology use, suggesting that seemingly unproductive activities might serve as valuable forms of emotion regulation.</a:t>
            </a:r>
            <a:endParaRPr lang="en-US" dirty="0">
              <a:ea typeface="Calibri" panose="020F0502020204030204"/>
              <a:cs typeface="Calibri"/>
            </a:endParaRPr>
          </a:p>
          <a:p>
            <a:r>
              <a:rPr lang="en-US" dirty="0"/>
              <a:t>Emotions guide responses to challenges and opportunities, involving subjective feelings, physiological changes, expressive behaviors, and actions. Emotion regulation, the process of modifying emotions, can take various forms, including the use of digital technologies. The study introduces the concept of "digital emotion regulation," where activities like distraction, seeking alternative perspectives, or sharing emotions through technology contribute to emotional well-being.</a:t>
            </a:r>
            <a:endParaRPr lang="en-US" dirty="0">
              <a:ea typeface="Calibri"/>
              <a:cs typeface="Calibri"/>
            </a:endParaRPr>
          </a:p>
          <a:p>
            <a:r>
              <a:rPr lang="en-US" dirty="0"/>
              <a:t>The research tracked participants' experiences of emotion and their use of smartphone apps, revealing a mutual influence. While certain apps influenced emotions, emotions also led individuals to use specific apps. For example, sadness often led to the use of entertainment apps, indicating a coping mechanism. Understanding this relationship can enhance personalized digital wellness features and provide insights into why individuals turn to devices in challenging situations.</a:t>
            </a:r>
            <a:endParaRPr lang="en-US" dirty="0">
              <a:ea typeface="Calibri"/>
              <a:cs typeface="Calibri"/>
            </a:endParaRPr>
          </a:p>
          <a:p>
            <a:r>
              <a:rPr lang="en-US" dirty="0"/>
              <a:t>The study encourages reflection on how digital device use influences emotions, acknowledging the potential benefits of activities like social media engagement or playing games as forms of useful emotion regulation. While acknowledging existing technology-related challenges, the research suggests that certain digital activities contribute positively to emotional well-being, enhancing overall performance and social harmony.</a:t>
            </a:r>
          </a:p>
          <a:p>
            <a:endParaRPr lang="en-US" dirty="0">
              <a:ea typeface="Calibri"/>
              <a:cs typeface="Calibri"/>
            </a:endParaRPr>
          </a:p>
          <a:p>
            <a:r>
              <a:rPr lang="en-US" dirty="0">
                <a:cs typeface="+mn-lt"/>
              </a:rPr>
              <a:t>In this research the team recruited 30 participants, with different demographic backgrounds. Participants were required to own an Android smart-phone to enroll in the experiment. Moreover, almost all participants had a standard 5 days work week with 2 days of weekend.</a:t>
            </a:r>
          </a:p>
          <a:p>
            <a:endParaRPr lang="en-US" dirty="0">
              <a:cs typeface="+mn-lt"/>
            </a:endParaRPr>
          </a:p>
          <a:p>
            <a:r>
              <a:rPr lang="en-US" dirty="0">
                <a:cs typeface="+mn-lt"/>
              </a:rPr>
              <a:t>Picture 1:</a:t>
            </a:r>
          </a:p>
          <a:p>
            <a:r>
              <a:rPr lang="en-US" dirty="0">
                <a:cs typeface="+mn-lt"/>
              </a:rPr>
              <a:t>The research team collected ~ 500K data points over 2 weeks of data collection process where application use was matched to corresponding emotion records.</a:t>
            </a:r>
          </a:p>
          <a:p>
            <a:r>
              <a:rPr lang="en-US" dirty="0">
                <a:cs typeface="+mn-lt"/>
              </a:rPr>
              <a:t>The Figure A analyzed the count of applications launches per hour of a day, and as you could see the number of application launches grows towards the evening.</a:t>
            </a:r>
          </a:p>
          <a:p>
            <a:endParaRPr lang="en-US" dirty="0">
              <a:cs typeface="+mn-lt"/>
            </a:endParaRPr>
          </a:p>
          <a:p>
            <a:r>
              <a:rPr lang="en-US" dirty="0">
                <a:cs typeface="+mn-lt"/>
              </a:rPr>
              <a:t>These results are inline with the Figure </a:t>
            </a:r>
            <a:r>
              <a:rPr lang="en-US" b="1" dirty="0">
                <a:cs typeface="+mn-lt"/>
              </a:rPr>
              <a:t>B </a:t>
            </a:r>
            <a:r>
              <a:rPr lang="en-US" dirty="0">
                <a:cs typeface="+mn-lt"/>
              </a:rPr>
              <a:t>where they visualized the average phone use duration per hour. And as you could see </a:t>
            </a:r>
            <a:r>
              <a:rPr lang="en-US" dirty="0"/>
              <a:t>highest average duration of phone use occurs between 10pm and midnight while the lowest phone use occurs between 2:00 am and 7:00 am.</a:t>
            </a:r>
            <a:endParaRPr lang="en-US" dirty="0">
              <a:cs typeface="Calibri"/>
            </a:endParaRPr>
          </a:p>
          <a:p>
            <a:endParaRPr lang="en-US" dirty="0">
              <a:cs typeface="+mn-lt"/>
            </a:endParaRPr>
          </a:p>
          <a:p>
            <a:r>
              <a:rPr lang="en-US" dirty="0">
                <a:cs typeface="+mn-lt"/>
              </a:rPr>
              <a:t>Picture 2:</a:t>
            </a:r>
          </a:p>
          <a:p>
            <a:r>
              <a:rPr lang="en-US" dirty="0">
                <a:cs typeface="+mn-lt"/>
              </a:rPr>
              <a:t>Researchers then analyzed the fluctuations of the participants emotion through the week. </a:t>
            </a:r>
            <a:r>
              <a:rPr lang="en-US" dirty="0"/>
              <a:t>We can see that towards the weekend participants’ joy increases, while on weekdays it drops; whereas sadness drops towards the weekend and is at its peak on weekdays. </a:t>
            </a:r>
          </a:p>
          <a:p>
            <a:endParaRPr lang="en-US" dirty="0">
              <a:cs typeface="+mn-lt"/>
            </a:endParaRPr>
          </a:p>
          <a:p>
            <a:r>
              <a:rPr lang="en-US" dirty="0">
                <a:cs typeface="+mn-lt"/>
              </a:rPr>
              <a:t>Picture 3:</a:t>
            </a:r>
          </a:p>
          <a:p>
            <a:r>
              <a:rPr lang="en-US" dirty="0"/>
              <a:t>Shows the bidirectional causal relationship between the number of app launches and emotional state of the user to see if applications launches lead participants to experience certain emotions, and/or vice-versa. Blue: phone use drives emotions; Orange: emotion drives phone use.</a:t>
            </a:r>
            <a:endParaRPr lang="en-US" dirty="0">
              <a:cs typeface="Calibri" panose="020F0502020204030204"/>
            </a:endParaRPr>
          </a:p>
          <a:p>
            <a:endParaRPr lang="en-US" dirty="0">
              <a:cs typeface="+mn-lt"/>
            </a:endParaRPr>
          </a:p>
          <a:p>
            <a:r>
              <a:rPr lang="en-US" dirty="0">
                <a:cs typeface="+mn-lt"/>
              </a:rPr>
              <a:t>In Picture 4:</a:t>
            </a:r>
          </a:p>
          <a:p>
            <a:r>
              <a:rPr lang="en-US" dirty="0"/>
              <a:t>They studied the causality between emotions and duration of different application categories. Blue: phone use drives emotions; Orange: emotion drives phone use.  For </a:t>
            </a:r>
            <a:r>
              <a:rPr lang="en-US" dirty="0" err="1"/>
              <a:t>eg.</a:t>
            </a:r>
            <a:r>
              <a:rPr lang="en-US" dirty="0"/>
              <a:t> contempt drives use of communication apps for most participants.</a:t>
            </a:r>
            <a:endParaRPr lang="en-US" dirty="0">
              <a:cs typeface="Calibri"/>
            </a:endParaRPr>
          </a:p>
          <a:p>
            <a:endParaRPr lang="en-US" dirty="0">
              <a:ea typeface="Calibri"/>
              <a:cs typeface="Calibri"/>
            </a:endParaRPr>
          </a:p>
          <a:p>
            <a:endParaRPr lang="en-US" dirty="0">
              <a:cs typeface="+mn-lt"/>
            </a:endParaRPr>
          </a:p>
          <a:p>
            <a:r>
              <a:rPr lang="en-US" dirty="0">
                <a:cs typeface="+mn-lt"/>
              </a:rPr>
              <a:t>------------------------------------------------------------------------------------------------------------------------------------------------------------</a:t>
            </a:r>
          </a:p>
          <a:p>
            <a:r>
              <a:rPr lang="en-US" dirty="0">
                <a:cs typeface="+mn-lt"/>
              </a:rPr>
              <a:t>In this research the team recruited 30 participants, with different demographic backgrounds. Participants were required to own an Android smart-phone to enroll in the experiment. Moreover, almost all participants had a standard 5 days work week with 2 days of weekend.</a:t>
            </a:r>
          </a:p>
          <a:p>
            <a:endParaRPr lang="en-US" dirty="0">
              <a:cs typeface="+mn-lt"/>
            </a:endParaRPr>
          </a:p>
          <a:p>
            <a:r>
              <a:rPr lang="en-US" dirty="0">
                <a:cs typeface="+mn-lt"/>
              </a:rPr>
              <a:t>Picture 1:</a:t>
            </a:r>
          </a:p>
          <a:p>
            <a:r>
              <a:rPr lang="en-US" dirty="0">
                <a:cs typeface="+mn-lt"/>
              </a:rPr>
              <a:t>The research team collected ~ 500K data points over 2 weeks of data collection process where application use was matched to corresponding emotion records.</a:t>
            </a:r>
          </a:p>
          <a:p>
            <a:r>
              <a:rPr lang="en-US" dirty="0">
                <a:cs typeface="+mn-lt"/>
              </a:rPr>
              <a:t>The Figure A analyzed the count of applications launches per hour of a day, and as you could see the number of application launches grows towards the evening.</a:t>
            </a:r>
          </a:p>
          <a:p>
            <a:endParaRPr lang="en-US" dirty="0">
              <a:cs typeface="+mn-lt"/>
            </a:endParaRPr>
          </a:p>
          <a:p>
            <a:r>
              <a:rPr lang="en-US" dirty="0">
                <a:cs typeface="+mn-lt"/>
              </a:rPr>
              <a:t>These results are inline with the Figure </a:t>
            </a:r>
            <a:r>
              <a:rPr lang="en-US" b="1" dirty="0">
                <a:cs typeface="+mn-lt"/>
              </a:rPr>
              <a:t>B </a:t>
            </a:r>
            <a:r>
              <a:rPr lang="en-US" dirty="0">
                <a:cs typeface="+mn-lt"/>
              </a:rPr>
              <a:t>where they visualized the average phone use duration per hour. And as you could see </a:t>
            </a:r>
            <a:r>
              <a:rPr lang="en-US" dirty="0"/>
              <a:t>highest average duration of phone use occurs between 10pm and midnight while the lowest phone use occurs between 2:00 am and 7:00 am.</a:t>
            </a:r>
            <a:endParaRPr lang="en-US" dirty="0">
              <a:cs typeface="Calibri"/>
            </a:endParaRPr>
          </a:p>
          <a:p>
            <a:endParaRPr lang="en-US" dirty="0">
              <a:cs typeface="+mn-lt"/>
            </a:endParaRPr>
          </a:p>
          <a:p>
            <a:r>
              <a:rPr lang="en-US" dirty="0">
                <a:cs typeface="+mn-lt"/>
              </a:rPr>
              <a:t>Picture 2:</a:t>
            </a:r>
          </a:p>
          <a:p>
            <a:r>
              <a:rPr lang="en-US" dirty="0">
                <a:cs typeface="+mn-lt"/>
              </a:rPr>
              <a:t>Researchers then analyzed the fluctuations of the participants emotion through the week. </a:t>
            </a:r>
            <a:r>
              <a:rPr lang="en-US" dirty="0"/>
              <a:t>We can see that towards the weekend participants’ joy increases, while on weekdays it drops; whereas sadness drops towards the weekend and is at its peak on weekdays. </a:t>
            </a:r>
          </a:p>
          <a:p>
            <a:endParaRPr lang="en-US" dirty="0">
              <a:cs typeface="+mn-lt"/>
            </a:endParaRPr>
          </a:p>
          <a:p>
            <a:r>
              <a:rPr lang="en-US" dirty="0">
                <a:cs typeface="+mn-lt"/>
              </a:rPr>
              <a:t>Picture 3:</a:t>
            </a:r>
          </a:p>
          <a:p>
            <a:r>
              <a:rPr lang="en-US" dirty="0"/>
              <a:t>Shows the bidirectional causal relationship between the number of app launches and emotional state of the user to see if applications launches lead participants to experience certain emotions, and/or vice-versa. Blue: phone use drives emotions; Orange: emotion drives phone use.</a:t>
            </a:r>
            <a:endParaRPr lang="en-US" dirty="0">
              <a:cs typeface="Calibri" panose="020F0502020204030204"/>
            </a:endParaRPr>
          </a:p>
          <a:p>
            <a:endParaRPr lang="en-US" dirty="0">
              <a:cs typeface="+mn-lt"/>
            </a:endParaRPr>
          </a:p>
          <a:p>
            <a:r>
              <a:rPr lang="en-US" dirty="0">
                <a:cs typeface="+mn-lt"/>
              </a:rPr>
              <a:t>In Picture 4:</a:t>
            </a:r>
          </a:p>
          <a:p>
            <a:r>
              <a:rPr lang="en-US" dirty="0"/>
              <a:t>They studied the causality between emotions and duration of different application categories. Blue: phone use drives emotions; Orange: emotion drives phone use.  For </a:t>
            </a:r>
            <a:r>
              <a:rPr lang="en-US" dirty="0" err="1"/>
              <a:t>eg.</a:t>
            </a:r>
            <a:r>
              <a:rPr lang="en-US" dirty="0"/>
              <a:t> contempt drives use of communication apps for most participants.</a:t>
            </a:r>
            <a:endParaRPr lang="en-US" dirty="0">
              <a:cs typeface="Calibri"/>
            </a:endParaRPr>
          </a:p>
          <a:p>
            <a:endParaRPr lang="en-US" dirty="0">
              <a:cs typeface="+mn-lt"/>
            </a:endParaRPr>
          </a:p>
          <a:p>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A4E7C5B4-38D7-4B14-87B1-88EE3C581040}" type="slidenum">
              <a:rPr lang="en-US"/>
              <a:t>6</a:t>
            </a:fld>
            <a:endParaRPr lang="en-US"/>
          </a:p>
        </p:txBody>
      </p:sp>
    </p:spTree>
    <p:extLst>
      <p:ext uri="{BB962C8B-B14F-4D97-AF65-F5344CB8AC3E}">
        <p14:creationId xmlns:p14="http://schemas.microsoft.com/office/powerpoint/2010/main" val="686091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Lets look at a couple of descriptive charts:</a:t>
            </a:r>
          </a:p>
          <a:p>
            <a:r>
              <a:rPr lang="en-US" dirty="0">
                <a:cs typeface="+mn-lt"/>
              </a:rPr>
              <a:t>Picture 1:</a:t>
            </a:r>
          </a:p>
          <a:p>
            <a:r>
              <a:rPr lang="en-US" dirty="0">
                <a:cs typeface="+mn-lt"/>
              </a:rPr>
              <a:t>The Figure A analyzed the count of application launches per hour of a day, and as we can see the number of application launches grows as the day progresses.</a:t>
            </a:r>
          </a:p>
          <a:p>
            <a:endParaRPr lang="en-US" dirty="0">
              <a:cs typeface="+mn-lt"/>
            </a:endParaRPr>
          </a:p>
          <a:p>
            <a:r>
              <a:rPr lang="en-US" dirty="0">
                <a:cs typeface="+mn-lt"/>
              </a:rPr>
              <a:t>These results are inline with the Figure </a:t>
            </a:r>
            <a:r>
              <a:rPr lang="en-US" b="1" dirty="0">
                <a:cs typeface="+mn-lt"/>
              </a:rPr>
              <a:t>B </a:t>
            </a:r>
            <a:r>
              <a:rPr lang="en-US" dirty="0">
                <a:cs typeface="+mn-lt"/>
              </a:rPr>
              <a:t>where they visualized the average phone use duration per hour. And as you can see the </a:t>
            </a:r>
            <a:r>
              <a:rPr lang="en-US" dirty="0"/>
              <a:t>highest average duration of phone usage occurs between 10pm and midnight while the lowest phone use occurs between 2:00 am and 7:00 am.</a:t>
            </a:r>
            <a:endParaRPr lang="en-US" dirty="0">
              <a:cs typeface="Calibri"/>
            </a:endParaRPr>
          </a:p>
          <a:p>
            <a:endParaRPr lang="en-US" dirty="0">
              <a:cs typeface="+mn-lt"/>
            </a:endParaRPr>
          </a:p>
        </p:txBody>
      </p:sp>
      <p:sp>
        <p:nvSpPr>
          <p:cNvPr id="4" name="Slide Number Placeholder 3"/>
          <p:cNvSpPr>
            <a:spLocks noGrp="1"/>
          </p:cNvSpPr>
          <p:nvPr>
            <p:ph type="sldNum" sz="quarter" idx="5"/>
          </p:nvPr>
        </p:nvSpPr>
        <p:spPr/>
        <p:txBody>
          <a:bodyPr/>
          <a:lstStyle/>
          <a:p>
            <a:fld id="{A4E7C5B4-38D7-4B14-87B1-88EE3C581040}" type="slidenum">
              <a:rPr lang="en-US"/>
              <a:t>7</a:t>
            </a:fld>
            <a:endParaRPr lang="en-US"/>
          </a:p>
        </p:txBody>
      </p:sp>
    </p:spTree>
    <p:extLst>
      <p:ext uri="{BB962C8B-B14F-4D97-AF65-F5344CB8AC3E}">
        <p14:creationId xmlns:p14="http://schemas.microsoft.com/office/powerpoint/2010/main" val="140057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mn-lt"/>
            </a:endParaRPr>
          </a:p>
          <a:p>
            <a:r>
              <a:rPr lang="en-US" dirty="0">
                <a:cs typeface="+mn-lt"/>
              </a:rPr>
              <a:t>Picture 2:</a:t>
            </a:r>
          </a:p>
          <a:p>
            <a:r>
              <a:rPr lang="en-US" dirty="0">
                <a:cs typeface="+mn-lt"/>
              </a:rPr>
              <a:t>Researchers then analyzed the fluctuations of the participants emotion through the week. </a:t>
            </a:r>
            <a:r>
              <a:rPr lang="en-US" dirty="0"/>
              <a:t>We can see that towards the weekend participants’ joy increases, while on weekdays it drops; whereas sadness drops towards the weekend and is at its peak on weekdays. </a:t>
            </a:r>
          </a:p>
        </p:txBody>
      </p:sp>
      <p:sp>
        <p:nvSpPr>
          <p:cNvPr id="4" name="Slide Number Placeholder 3"/>
          <p:cNvSpPr>
            <a:spLocks noGrp="1"/>
          </p:cNvSpPr>
          <p:nvPr>
            <p:ph type="sldNum" sz="quarter" idx="5"/>
          </p:nvPr>
        </p:nvSpPr>
        <p:spPr/>
        <p:txBody>
          <a:bodyPr/>
          <a:lstStyle/>
          <a:p>
            <a:fld id="{A4E7C5B4-38D7-4B14-87B1-88EE3C581040}" type="slidenum">
              <a:rPr lang="en-US"/>
              <a:t>8</a:t>
            </a:fld>
            <a:endParaRPr lang="en-US"/>
          </a:p>
        </p:txBody>
      </p:sp>
    </p:spTree>
    <p:extLst>
      <p:ext uri="{BB962C8B-B14F-4D97-AF65-F5344CB8AC3E}">
        <p14:creationId xmlns:p14="http://schemas.microsoft.com/office/powerpoint/2010/main" val="333856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Picture 3:</a:t>
            </a:r>
          </a:p>
          <a:p>
            <a:r>
              <a:rPr lang="en-US" dirty="0"/>
              <a:t>This table Shows the bidirectional causal relationship between the type of app launches and emotional state of the user to see if application launches lead participants to experience certain emotions, or vice-versa. Here we can see that sadness makes individuals to turn to social and communication apps. Whereas usage of work apps are leading to emotions of contempt.</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A4E7C5B4-38D7-4B14-87B1-88EE3C581040}" type="slidenum">
              <a:rPr lang="en-US"/>
              <a:t>9</a:t>
            </a:fld>
            <a:endParaRPr lang="en-US"/>
          </a:p>
        </p:txBody>
      </p:sp>
    </p:spTree>
    <p:extLst>
      <p:ext uri="{BB962C8B-B14F-4D97-AF65-F5344CB8AC3E}">
        <p14:creationId xmlns:p14="http://schemas.microsoft.com/office/powerpoint/2010/main" val="3587640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80461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4038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62680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4452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30137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00477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4581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20148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69757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2082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11/12/2023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9414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11/12/2023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8525248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11" Type="http://schemas.microsoft.com/office/2007/relationships/diagramDrawing" Target="../diagrams/drawing1.xml"/><Relationship Id="rId5" Type="http://schemas.openxmlformats.org/officeDocument/2006/relationships/image" Target="../media/image1.png"/><Relationship Id="rId10" Type="http://schemas.openxmlformats.org/officeDocument/2006/relationships/diagramColors" Target="../diagrams/colors1.xml"/><Relationship Id="rId4" Type="http://schemas.openxmlformats.org/officeDocument/2006/relationships/notesSlide" Target="../notesSlides/notesSlide11.xml"/><Relationship Id="rId9"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Data" Target="../diagrams/data2.xml"/><Relationship Id="rId5" Type="http://schemas.openxmlformats.org/officeDocument/2006/relationships/image" Target="../media/image1.png"/><Relationship Id="rId10" Type="http://schemas.microsoft.com/office/2007/relationships/diagramDrawing" Target="../diagrams/drawing2.xml"/><Relationship Id="rId4" Type="http://schemas.openxmlformats.org/officeDocument/2006/relationships/notesSlide" Target="../notesSlides/notesSlide12.xml"/><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8" Type="http://schemas.openxmlformats.org/officeDocument/2006/relationships/hyperlink" Target="https://www.jorgegoncalves.com/docs/chi20b.pdf" TargetMode="External"/><Relationship Id="rId13" Type="http://schemas.openxmlformats.org/officeDocument/2006/relationships/hyperlink" Target="https://mydoctor.kaiserpermanente.org/mas/news/technostress-how-too-much-technology-effects-mental-health-2054999" TargetMode="External"/><Relationship Id="rId3" Type="http://schemas.microsoft.com/office/2007/relationships/media" Target="../media/media14.m4a"/><Relationship Id="rId7" Type="http://schemas.openxmlformats.org/officeDocument/2006/relationships/image" Target="../media/image1.png"/><Relationship Id="rId12" Type="http://schemas.openxmlformats.org/officeDocument/2006/relationships/hyperlink" Target="https://www.businessnewsdaily.com/4718-weekly-online-social-media-time.html"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notesSlide" Target="../notesSlides/notesSlide13.xml"/><Relationship Id="rId11" Type="http://schemas.openxmlformats.org/officeDocument/2006/relationships/hyperlink" Target="https://www.forbes.com/sites/andrealoubier/2021/06/01/is-society-moving-in-the-right-direction-with-technology-rapidly-taking-over-the-world/?sh=376107a77c09" TargetMode="External"/><Relationship Id="rId5" Type="http://schemas.openxmlformats.org/officeDocument/2006/relationships/slideLayout" Target="../slideLayouts/slideLayout2.xml"/><Relationship Id="rId10" Type="http://schemas.openxmlformats.org/officeDocument/2006/relationships/hyperlink" Target="https://www.pewresearch.org/internet/2021/09/01/the-internet-and-the-pandemic/" TargetMode="External"/><Relationship Id="rId4" Type="http://schemas.openxmlformats.org/officeDocument/2006/relationships/audio" Target="../media/media14.m4a"/><Relationship Id="rId9" Type="http://schemas.openxmlformats.org/officeDocument/2006/relationships/hyperlink" Target="https://dakotafamilyservices.org/resources/blog/archive/moods-feelings-emotions/#:~:text=Moods%20tend%20to%20be%20less,you%20choose%20to%20think%20about" TargetMode="External"/><Relationship Id="rId14" Type="http://schemas.openxmlformats.org/officeDocument/2006/relationships/hyperlink" Target="https://www.medicalnewstoday.com/articles/negative-effects-of-technology#summary"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jorgegoncalves.com/docs/chi20b.pdf"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jpe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EFE01709-5BC4-ED01-3E0F-EF9CFCA2C9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5" name="Picture 4" descr="A silhouette of a child with different emojis&#10;&#10;Description automatically generated">
            <a:extLst>
              <a:ext uri="{FF2B5EF4-FFF2-40B4-BE49-F238E27FC236}">
                <a16:creationId xmlns:a16="http://schemas.microsoft.com/office/drawing/2014/main" id="{567ECD98-160F-0B26-E12C-C65405332F72}"/>
              </a:ext>
            </a:extLst>
          </p:cNvPr>
          <p:cNvPicPr>
            <a:picLocks noChangeAspect="1"/>
          </p:cNvPicPr>
          <p:nvPr/>
        </p:nvPicPr>
        <p:blipFill rotWithShape="1">
          <a:blip r:embed="rId6">
            <a:extLst>
              <a:ext uri="{28A0092B-C50C-407E-A947-70E740481C1C}">
                <a14:useLocalDpi xmlns:a14="http://schemas.microsoft.com/office/drawing/2010/main" val="0"/>
              </a:ext>
            </a:extLst>
          </a:blip>
          <a:srcRect l="16206" r="19775" b="-1"/>
          <a:stretch/>
        </p:blipFill>
        <p:spPr>
          <a:xfrm>
            <a:off x="5091546" y="619123"/>
            <a:ext cx="7100454" cy="6238874"/>
          </a:xfrm>
          <a:custGeom>
            <a:avLst/>
            <a:gdLst/>
            <a:ahLst/>
            <a:cxnLst/>
            <a:rect l="l" t="t" r="r" b="b"/>
            <a:pathLst>
              <a:path w="7100454" h="6238874">
                <a:moveTo>
                  <a:pt x="5221938" y="783"/>
                </a:moveTo>
                <a:cubicBezTo>
                  <a:pt x="5784158" y="15914"/>
                  <a:pt x="6301398" y="253541"/>
                  <a:pt x="6756828" y="979302"/>
                </a:cubicBezTo>
                <a:cubicBezTo>
                  <a:pt x="6870382" y="1160214"/>
                  <a:pt x="6969391" y="1352970"/>
                  <a:pt x="7057114" y="1554417"/>
                </a:cubicBezTo>
                <a:lnTo>
                  <a:pt x="7100454" y="1659685"/>
                </a:lnTo>
                <a:lnTo>
                  <a:pt x="7100454" y="6238874"/>
                </a:lnTo>
                <a:lnTo>
                  <a:pt x="0" y="6238874"/>
                </a:lnTo>
                <a:lnTo>
                  <a:pt x="14064" y="6003370"/>
                </a:lnTo>
                <a:cubicBezTo>
                  <a:pt x="69537" y="5262783"/>
                  <a:pt x="191580" y="4496548"/>
                  <a:pt x="334789" y="3724830"/>
                </a:cubicBezTo>
                <a:cubicBezTo>
                  <a:pt x="778352" y="1333290"/>
                  <a:pt x="2184944" y="696602"/>
                  <a:pt x="3836378" y="244282"/>
                </a:cubicBezTo>
                <a:cubicBezTo>
                  <a:pt x="4320163" y="111842"/>
                  <a:pt x="4784656" y="-10986"/>
                  <a:pt x="5221938" y="783"/>
                </a:cubicBezTo>
                <a:close/>
              </a:path>
            </a:pathLst>
          </a:custGeom>
        </p:spPr>
      </p:pic>
      <p:sp>
        <p:nvSpPr>
          <p:cNvPr id="2" name="Title"/>
          <p:cNvSpPr>
            <a:spLocks noGrp="1"/>
          </p:cNvSpPr>
          <p:nvPr>
            <p:ph type="ctrTitle"/>
          </p:nvPr>
        </p:nvSpPr>
        <p:spPr>
          <a:xfrm>
            <a:off x="762000" y="1524000"/>
            <a:ext cx="4572000" cy="2286000"/>
          </a:xfrm>
        </p:spPr>
        <p:txBody>
          <a:bodyPr>
            <a:normAutofit/>
          </a:bodyPr>
          <a:lstStyle/>
          <a:p>
            <a:pPr algn="l"/>
            <a:r>
              <a:rPr lang="en-US" sz="3700" dirty="0"/>
              <a:t>"How Emotions and Moods are Affected by Information Technology Use"</a:t>
            </a:r>
          </a:p>
        </p:txBody>
      </p:sp>
    </p:spTree>
    <p:extLst>
      <p:ext uri="{BB962C8B-B14F-4D97-AF65-F5344CB8AC3E}">
        <p14:creationId xmlns:p14="http://schemas.microsoft.com/office/powerpoint/2010/main" val="1233430851"/>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Recorded Sound">
            <a:hlinkClick r:id="" action="ppaction://media"/>
            <a:extLst>
              <a:ext uri="{FF2B5EF4-FFF2-40B4-BE49-F238E27FC236}">
                <a16:creationId xmlns:a16="http://schemas.microsoft.com/office/drawing/2014/main" id="{E964D381-42A7-822D-3B21-FC63A1AD53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16" name="Picture 15" descr="A table with numbers and symbols&#10;&#10;Description automatically generated with medium confidence">
            <a:extLst>
              <a:ext uri="{FF2B5EF4-FFF2-40B4-BE49-F238E27FC236}">
                <a16:creationId xmlns:a16="http://schemas.microsoft.com/office/drawing/2014/main" id="{4307D5C3-DD4E-EEB1-EF20-6E0C8F8C2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345" y="97766"/>
            <a:ext cx="9583024" cy="6679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F940E8A8-EEDD-8138-CDDA-256459C8785C}"/>
              </a:ext>
            </a:extLst>
          </p:cNvPr>
          <p:cNvSpPr/>
          <p:nvPr/>
        </p:nvSpPr>
        <p:spPr>
          <a:xfrm>
            <a:off x="4056611" y="1607126"/>
            <a:ext cx="1662546" cy="1302329"/>
          </a:xfrm>
          <a:prstGeom prst="rect">
            <a:avLst/>
          </a:prstGeom>
          <a:noFill/>
          <a:ln w="57150">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7715126D-660E-9057-BFD8-F4DF7DF9F328}"/>
              </a:ext>
            </a:extLst>
          </p:cNvPr>
          <p:cNvSpPr/>
          <p:nvPr/>
        </p:nvSpPr>
        <p:spPr>
          <a:xfrm>
            <a:off x="6456218" y="3429000"/>
            <a:ext cx="1440873" cy="1226127"/>
          </a:xfrm>
          <a:prstGeom prst="rect">
            <a:avLst/>
          </a:prstGeom>
          <a:noFill/>
          <a:ln w="57150">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57144198"/>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45A34CB7-45B0-4BF0-D03C-928773BEFD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888565" y="2345395"/>
            <a:ext cx="609600" cy="609600"/>
          </a:xfrm>
          <a:prstGeom prst="rect">
            <a:avLst/>
          </a:prstGeom>
        </p:spPr>
      </p:pic>
      <p:pic>
        <p:nvPicPr>
          <p:cNvPr id="41" name="Picture 40" descr="A person sitting at a desk with her hands up&#10;&#10;Description automatically generated">
            <a:extLst>
              <a:ext uri="{FF2B5EF4-FFF2-40B4-BE49-F238E27FC236}">
                <a16:creationId xmlns:a16="http://schemas.microsoft.com/office/drawing/2014/main" id="{57ED2076-0BE9-5556-35EF-589EE8A03F34}"/>
              </a:ext>
            </a:extLst>
          </p:cNvPr>
          <p:cNvPicPr>
            <a:picLocks noChangeAspect="1"/>
          </p:cNvPicPr>
          <p:nvPr/>
        </p:nvPicPr>
        <p:blipFill rotWithShape="1">
          <a:blip r:embed="rId6">
            <a:extLst>
              <a:ext uri="{28A0092B-C50C-407E-A947-70E740481C1C}">
                <a14:useLocalDpi xmlns:a14="http://schemas.microsoft.com/office/drawing/2010/main" val="0"/>
              </a:ext>
            </a:extLst>
          </a:blip>
          <a:srcRect l="20903" t="2215" r="19404" b="5921"/>
          <a:stretch/>
        </p:blipFill>
        <p:spPr>
          <a:xfrm>
            <a:off x="2" y="133564"/>
            <a:ext cx="5589140" cy="5537771"/>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p:cNvSpPr>
            <a:spLocks noGrp="1"/>
          </p:cNvSpPr>
          <p:nvPr>
            <p:ph type="title"/>
          </p:nvPr>
        </p:nvSpPr>
        <p:spPr>
          <a:xfrm>
            <a:off x="6096000" y="762000"/>
            <a:ext cx="5334000" cy="1524000"/>
          </a:xfrm>
        </p:spPr>
        <p:txBody>
          <a:bodyPr>
            <a:normAutofit/>
          </a:bodyPr>
          <a:lstStyle/>
          <a:p>
            <a:pPr algn="ctr"/>
            <a:r>
              <a:rPr lang="en-US" sz="3200"/>
              <a:t>Coping Strategies</a:t>
            </a:r>
          </a:p>
        </p:txBody>
      </p:sp>
      <p:graphicFrame>
        <p:nvGraphicFramePr>
          <p:cNvPr id="37" name="Content Placeholder">
            <a:extLst>
              <a:ext uri="{FF2B5EF4-FFF2-40B4-BE49-F238E27FC236}">
                <a16:creationId xmlns:a16="http://schemas.microsoft.com/office/drawing/2014/main" id="{297B1E09-733E-2658-37B0-48A20FA3BD69}"/>
              </a:ext>
            </a:extLst>
          </p:cNvPr>
          <p:cNvGraphicFramePr>
            <a:graphicFrameLocks noGrp="1"/>
          </p:cNvGraphicFramePr>
          <p:nvPr>
            <p:ph idx="1"/>
            <p:extLst>
              <p:ext uri="{D42A27DB-BD31-4B8C-83A1-F6EECF244321}">
                <p14:modId xmlns:p14="http://schemas.microsoft.com/office/powerpoint/2010/main" val="3079852029"/>
              </p:ext>
            </p:extLst>
          </p:nvPr>
        </p:nvGraphicFramePr>
        <p:xfrm>
          <a:off x="6096000" y="2286000"/>
          <a:ext cx="5334000" cy="381000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4" name="TextBox 33">
            <a:extLst>
              <a:ext uri="{FF2B5EF4-FFF2-40B4-BE49-F238E27FC236}">
                <a16:creationId xmlns:a16="http://schemas.microsoft.com/office/drawing/2014/main" id="{93E9C023-6B75-3ED4-A847-590B0CEF6D6C}"/>
              </a:ext>
            </a:extLst>
          </p:cNvPr>
          <p:cNvSpPr txBox="1"/>
          <p:nvPr/>
        </p:nvSpPr>
        <p:spPr>
          <a:xfrm>
            <a:off x="9647434" y="228086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672873754"/>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2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81FBAC7A-6641-CF66-7237-1D77072396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useBgFill="1">
        <p:nvSpPr>
          <p:cNvPr id="21" name="Rectangle 2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A13B60C-56B1-46B4-98A6-1482A52E7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1865" y="-31864"/>
            <a:ext cx="4785362" cy="4849091"/>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5" name="Freeform: Shape 24">
            <a:extLst>
              <a:ext uri="{FF2B5EF4-FFF2-40B4-BE49-F238E27FC236}">
                <a16:creationId xmlns:a16="http://schemas.microsoft.com/office/drawing/2014/main" id="{F024A8E9-062E-406A-BE10-CED280011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41352" y="-341351"/>
            <a:ext cx="4651297"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6ABB3710-9D2F-BA42-68D5-650F5151C53F}"/>
              </a:ext>
            </a:extLst>
          </p:cNvPr>
          <p:cNvSpPr>
            <a:spLocks noGrp="1"/>
          </p:cNvSpPr>
          <p:nvPr>
            <p:ph type="title"/>
          </p:nvPr>
        </p:nvSpPr>
        <p:spPr>
          <a:xfrm>
            <a:off x="761999" y="762000"/>
            <a:ext cx="3048001" cy="2286000"/>
          </a:xfrm>
        </p:spPr>
        <p:txBody>
          <a:bodyPr anchor="b">
            <a:normAutofit/>
          </a:bodyPr>
          <a:lstStyle/>
          <a:p>
            <a:r>
              <a:rPr lang="en-US" sz="3200" dirty="0">
                <a:solidFill>
                  <a:srgbClr val="FFFFFF"/>
                </a:solidFill>
              </a:rPr>
              <a:t>Conclusion</a:t>
            </a:r>
          </a:p>
        </p:txBody>
      </p:sp>
      <p:graphicFrame>
        <p:nvGraphicFramePr>
          <p:cNvPr id="17" name="Content Placeholder 2">
            <a:extLst>
              <a:ext uri="{FF2B5EF4-FFF2-40B4-BE49-F238E27FC236}">
                <a16:creationId xmlns:a16="http://schemas.microsoft.com/office/drawing/2014/main" id="{54CD9432-0BFB-B2C2-F312-733F2E4132B5}"/>
              </a:ext>
            </a:extLst>
          </p:cNvPr>
          <p:cNvGraphicFramePr>
            <a:graphicFrameLocks noGrp="1"/>
          </p:cNvGraphicFramePr>
          <p:nvPr>
            <p:ph idx="1"/>
            <p:extLst>
              <p:ext uri="{D42A27DB-BD31-4B8C-83A1-F6EECF244321}">
                <p14:modId xmlns:p14="http://schemas.microsoft.com/office/powerpoint/2010/main" val="571385963"/>
              </p:ext>
            </p:extLst>
          </p:nvPr>
        </p:nvGraphicFramePr>
        <p:xfrm>
          <a:off x="5334000" y="762000"/>
          <a:ext cx="6096000" cy="533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62905187"/>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Recorded Sound">
            <a:hlinkClick r:id="" action="ppaction://media"/>
            <a:extLst>
              <a:ext uri="{FF2B5EF4-FFF2-40B4-BE49-F238E27FC236}">
                <a16:creationId xmlns:a16="http://schemas.microsoft.com/office/drawing/2014/main" id="{A6B47301-BAD6-D556-B0C0-F2C57DBFB5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65908" y="4655820"/>
            <a:ext cx="609600" cy="609600"/>
          </a:xfrm>
          <a:prstGeom prst="rect">
            <a:avLst/>
          </a:prstGeom>
        </p:spPr>
      </p:pic>
      <p:pic>
        <p:nvPicPr>
          <p:cNvPr id="6" name="Recorded Sound">
            <a:hlinkClick r:id="" action="ppaction://media"/>
            <a:extLst>
              <a:ext uri="{FF2B5EF4-FFF2-40B4-BE49-F238E27FC236}">
                <a16:creationId xmlns:a16="http://schemas.microsoft.com/office/drawing/2014/main" id="{92628B77-8CA8-0D64-4AA8-824C3B2FC41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791200" y="3124200"/>
            <a:ext cx="609600" cy="609600"/>
          </a:xfrm>
          <a:prstGeom prst="rect">
            <a:avLst/>
          </a:prstGeom>
        </p:spPr>
      </p:pic>
      <p:sp useBgFill="1">
        <p:nvSpPr>
          <p:cNvPr id="8"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1F6F945-08BE-4D33-9FAA-86D383E8D2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88CF871A-334C-2159-AE2E-64764FE3BCC0}"/>
              </a:ext>
            </a:extLst>
          </p:cNvPr>
          <p:cNvSpPr>
            <a:spLocks noGrp="1"/>
          </p:cNvSpPr>
          <p:nvPr>
            <p:ph idx="1"/>
          </p:nvPr>
        </p:nvSpPr>
        <p:spPr>
          <a:xfrm>
            <a:off x="6400800" y="648396"/>
            <a:ext cx="5334000" cy="5733012"/>
          </a:xfrm>
        </p:spPr>
        <p:txBody>
          <a:bodyPr>
            <a:normAutofit fontScale="85000" lnSpcReduction="10000"/>
          </a:bodyPr>
          <a:lstStyle/>
          <a:p>
            <a:r>
              <a:rPr lang="en-US" sz="1800" dirty="0">
                <a:solidFill>
                  <a:schemeClr val="accent3">
                    <a:lumMod val="20000"/>
                    <a:lumOff val="80000"/>
                  </a:schemeClr>
                </a:solidFill>
                <a:hlinkClick r:id="rId8">
                  <a:extLst>
                    <a:ext uri="{A12FA001-AC4F-418D-AE19-62706E023703}">
                      <ahyp:hlinkClr xmlns:ahyp="http://schemas.microsoft.com/office/drawing/2018/hyperlinkcolor" val="tx"/>
                    </a:ext>
                  </a:extLst>
                </a:hlinkClick>
              </a:rPr>
              <a:t>https://www.jorgegoncalves.com/docs/chi20b.pdf</a:t>
            </a:r>
            <a:r>
              <a:rPr lang="en-US" sz="1800" dirty="0">
                <a:solidFill>
                  <a:schemeClr val="accent3">
                    <a:lumMod val="20000"/>
                    <a:lumOff val="80000"/>
                  </a:schemeClr>
                </a:solidFill>
              </a:rPr>
              <a:t> </a:t>
            </a:r>
          </a:p>
          <a:p>
            <a:r>
              <a:rPr lang="en-US" sz="1800" dirty="0">
                <a:solidFill>
                  <a:schemeClr val="accent3">
                    <a:lumMod val="20000"/>
                    <a:lumOff val="80000"/>
                  </a:schemeClr>
                </a:solidFill>
                <a:hlinkClick r:id="rId9">
                  <a:extLst>
                    <a:ext uri="{A12FA001-AC4F-418D-AE19-62706E023703}">
                      <ahyp:hlinkClr xmlns:ahyp="http://schemas.microsoft.com/office/drawing/2018/hyperlinkcolor" val="tx"/>
                    </a:ext>
                  </a:extLst>
                </a:hlinkClick>
              </a:rPr>
              <a:t>https://dakotafamilyservices.org/resources/blog/archive/moods-feelings-emotions/#:~:</a:t>
            </a:r>
            <a:endParaRPr lang="en-US" sz="1800" dirty="0">
              <a:solidFill>
                <a:schemeClr val="accent3">
                  <a:lumMod val="20000"/>
                  <a:lumOff val="80000"/>
                </a:schemeClr>
              </a:solidFill>
            </a:endParaRPr>
          </a:p>
          <a:p>
            <a:r>
              <a:rPr lang="en-US" sz="1800" dirty="0">
                <a:solidFill>
                  <a:schemeClr val="accent3">
                    <a:lumMod val="20000"/>
                    <a:lumOff val="80000"/>
                  </a:schemeClr>
                </a:solidFill>
                <a:hlinkClick r:id="rId10">
                  <a:extLst>
                    <a:ext uri="{A12FA001-AC4F-418D-AE19-62706E023703}">
                      <ahyp:hlinkClr xmlns:ahyp="http://schemas.microsoft.com/office/drawing/2018/hyperlinkcolor" val="tx"/>
                    </a:ext>
                  </a:extLst>
                </a:hlinkClick>
              </a:rPr>
              <a:t>https://www.pewresearch.org/internet/2021/09/01/the-internet-and-the-pandemic/</a:t>
            </a:r>
            <a:endParaRPr lang="en-US" sz="1800" dirty="0">
              <a:solidFill>
                <a:schemeClr val="accent3">
                  <a:lumMod val="20000"/>
                  <a:lumOff val="80000"/>
                </a:schemeClr>
              </a:solidFill>
            </a:endParaRPr>
          </a:p>
          <a:p>
            <a:r>
              <a:rPr lang="en-US" sz="1800" dirty="0">
                <a:solidFill>
                  <a:schemeClr val="accent3">
                    <a:lumMod val="20000"/>
                    <a:lumOff val="80000"/>
                  </a:schemeClr>
                </a:solidFill>
                <a:hlinkClick r:id="rId11">
                  <a:extLst>
                    <a:ext uri="{A12FA001-AC4F-418D-AE19-62706E023703}">
                      <ahyp:hlinkClr xmlns:ahyp="http://schemas.microsoft.com/office/drawing/2018/hyperlinkcolor" val="tx"/>
                    </a:ext>
                  </a:extLst>
                </a:hlinkClick>
              </a:rPr>
              <a:t>https://www.forbes.com/sites/andrealoubier/2021/06/01/is-society-moving-in-the-right-direction-with-technology-rapidly-taking-over-the-world/?sh=376107a77c09</a:t>
            </a:r>
            <a:endParaRPr lang="en-US" sz="1800" dirty="0">
              <a:solidFill>
                <a:schemeClr val="accent3">
                  <a:lumMod val="20000"/>
                  <a:lumOff val="80000"/>
                </a:schemeClr>
              </a:solidFill>
            </a:endParaRPr>
          </a:p>
          <a:p>
            <a:r>
              <a:rPr lang="en-US" sz="1800" u="sng" dirty="0">
                <a:solidFill>
                  <a:schemeClr val="accent3">
                    <a:lumMod val="20000"/>
                    <a:lumOff val="80000"/>
                  </a:schemeClr>
                </a:solidFill>
                <a:hlinkClick r:id="rId12">
                  <a:extLst>
                    <a:ext uri="{A12FA001-AC4F-418D-AE19-62706E023703}">
                      <ahyp:hlinkClr xmlns:ahyp="http://schemas.microsoft.com/office/drawing/2018/hyperlinkcolor" val="tx"/>
                    </a:ext>
                  </a:extLst>
                </a:hlinkClick>
              </a:rPr>
              <a:t>https://www.businessnewsdaily.com/4718-weekly-online-social-media-time.html</a:t>
            </a:r>
            <a:endParaRPr lang="en-US" sz="1800" u="sng" dirty="0">
              <a:solidFill>
                <a:schemeClr val="accent3">
                  <a:lumMod val="20000"/>
                  <a:lumOff val="80000"/>
                </a:schemeClr>
              </a:solidFill>
            </a:endParaRPr>
          </a:p>
          <a:p>
            <a:r>
              <a:rPr lang="en-US" sz="1800" dirty="0">
                <a:solidFill>
                  <a:schemeClr val="accent3">
                    <a:lumMod val="20000"/>
                    <a:lumOff val="80000"/>
                  </a:schemeClr>
                </a:solidFill>
                <a:hlinkClick r:id="rId13">
                  <a:extLst>
                    <a:ext uri="{A12FA001-AC4F-418D-AE19-62706E023703}">
                      <ahyp:hlinkClr xmlns:ahyp="http://schemas.microsoft.com/office/drawing/2018/hyperlinkcolor" val="tx"/>
                    </a:ext>
                  </a:extLst>
                </a:hlinkClick>
              </a:rPr>
              <a:t>https://mydoctor.kaiserpermanente.org/mas/news/technostress-how-too-much-technology-effects-mental-health-2054999</a:t>
            </a:r>
            <a:endParaRPr lang="en-US" sz="1800" dirty="0">
              <a:solidFill>
                <a:schemeClr val="accent3">
                  <a:lumMod val="20000"/>
                  <a:lumOff val="80000"/>
                </a:schemeClr>
              </a:solidFill>
              <a:cs typeface="Calibri" panose="020F0502020204030204"/>
              <a:hlinkClick r:id="rId13">
                <a:extLst>
                  <a:ext uri="{A12FA001-AC4F-418D-AE19-62706E023703}">
                    <ahyp:hlinkClr xmlns:ahyp="http://schemas.microsoft.com/office/drawing/2018/hyperlinkcolor" val="tx"/>
                  </a:ext>
                </a:extLst>
              </a:hlinkClick>
            </a:endParaRPr>
          </a:p>
          <a:p>
            <a:r>
              <a:rPr lang="en-US" sz="1800" dirty="0">
                <a:solidFill>
                  <a:schemeClr val="accent3">
                    <a:lumMod val="20000"/>
                    <a:lumOff val="80000"/>
                  </a:schemeClr>
                </a:solidFill>
                <a:hlinkClick r:id="rId14">
                  <a:extLst>
                    <a:ext uri="{A12FA001-AC4F-418D-AE19-62706E023703}">
                      <ahyp:hlinkClr xmlns:ahyp="http://schemas.microsoft.com/office/drawing/2018/hyperlinkcolor" val="tx"/>
                    </a:ext>
                  </a:extLst>
                </a:hlinkClick>
              </a:rPr>
              <a:t>https://www.medicalnewstoday.com/articles/negative-effects-of-technology#summary</a:t>
            </a:r>
          </a:p>
          <a:p>
            <a:r>
              <a:rPr lang="en-US" sz="1800" dirty="0">
                <a:solidFill>
                  <a:schemeClr val="accent3">
                    <a:lumMod val="20000"/>
                    <a:lumOff val="80000"/>
                  </a:schemeClr>
                </a:solidFill>
                <a:hlinkClick r:id="rId14">
                  <a:extLst>
                    <a:ext uri="{A12FA001-AC4F-418D-AE19-62706E023703}">
                      <ahyp:hlinkClr xmlns:ahyp="http://schemas.microsoft.com/office/drawing/2018/hyperlinkcolor" val="tx"/>
                    </a:ext>
                  </a:extLst>
                </a:hlinkClick>
              </a:rPr>
              <a:t>https://greatergood.berkeley.edu/article/item/four_ways_technology_can_make_you_happier</a:t>
            </a:r>
          </a:p>
          <a:p>
            <a:endParaRPr lang="en-US" sz="800" dirty="0"/>
          </a:p>
          <a:p>
            <a:endParaRPr lang="en-US" sz="1000" dirty="0">
              <a:cs typeface="Calibri"/>
            </a:endParaRPr>
          </a:p>
          <a:p>
            <a:endParaRPr lang="en-US" sz="1800" dirty="0"/>
          </a:p>
          <a:p>
            <a:endParaRPr lang="en-US" sz="1800" dirty="0"/>
          </a:p>
          <a:p>
            <a:endParaRPr lang="en-US" sz="2500" dirty="0"/>
          </a:p>
          <a:p>
            <a:endParaRPr lang="en-US" sz="1100" dirty="0"/>
          </a:p>
          <a:p>
            <a:endParaRPr lang="en-US" sz="2400" dirty="0"/>
          </a:p>
          <a:p>
            <a:endParaRPr lang="en-US" sz="1100" dirty="0">
              <a:ea typeface="Calibri"/>
              <a:cs typeface="Calibri"/>
            </a:endParaRPr>
          </a:p>
        </p:txBody>
      </p:sp>
      <p:sp>
        <p:nvSpPr>
          <p:cNvPr id="2" name="Title 1">
            <a:extLst>
              <a:ext uri="{FF2B5EF4-FFF2-40B4-BE49-F238E27FC236}">
                <a16:creationId xmlns:a16="http://schemas.microsoft.com/office/drawing/2014/main" id="{223177E6-8BD2-5132-CDAF-A6A229115D6A}"/>
              </a:ext>
            </a:extLst>
          </p:cNvPr>
          <p:cNvSpPr>
            <a:spLocks noGrp="1"/>
          </p:cNvSpPr>
          <p:nvPr>
            <p:ph type="title"/>
          </p:nvPr>
        </p:nvSpPr>
        <p:spPr>
          <a:xfrm>
            <a:off x="199504" y="2119128"/>
            <a:ext cx="4829695" cy="1524000"/>
          </a:xfrm>
        </p:spPr>
        <p:txBody>
          <a:bodyPr>
            <a:normAutofit/>
          </a:bodyPr>
          <a:lstStyle/>
          <a:p>
            <a:pPr algn="ctr"/>
            <a:r>
              <a:rPr lang="en-US" sz="3200" dirty="0"/>
              <a:t>References</a:t>
            </a:r>
            <a:endParaRPr lang="en-US" dirty="0"/>
          </a:p>
        </p:txBody>
      </p:sp>
    </p:spTree>
    <p:extLst>
      <p:ext uri="{BB962C8B-B14F-4D97-AF65-F5344CB8AC3E}">
        <p14:creationId xmlns:p14="http://schemas.microsoft.com/office/powerpoint/2010/main" val="2552217561"/>
      </p:ext>
    </p:extLst>
  </p:cSld>
  <p:clrMapOvr>
    <a:masterClrMapping/>
  </p:clrMapOvr>
  <mc:AlternateContent xmlns:mc="http://schemas.openxmlformats.org/markup-compatibility/2006">
    <mc:Choice xmlns:p14="http://schemas.microsoft.com/office/powerpoint/2010/main" Requires="p14">
      <p:transition spd="slow" p14:dur="2000" advTm="6000"/>
    </mc:Choice>
    <mc:Fallback>
      <p:transition spd="slow"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audio>
              <p:cMediaNode vol="80000">
                <p:cTn id="8"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508D6182-F76D-7F36-B127-B424238925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28850" y="3084012"/>
            <a:ext cx="609600" cy="609600"/>
          </a:xfrm>
          <a:prstGeom prst="rect">
            <a:avLst/>
          </a:prstGeom>
        </p:spPr>
      </p:pic>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15E4E"/>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Freeform: Shape 17">
            <a:extLst>
              <a:ext uri="{FF2B5EF4-FFF2-40B4-BE49-F238E27FC236}">
                <a16:creationId xmlns:a16="http://schemas.microsoft.com/office/drawing/2014/main" id="{4A8FDA66-67B4-4DBE-8354-C26F91ADB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1999" cy="6857999"/>
          </a:xfrm>
          <a:custGeom>
            <a:avLst/>
            <a:gdLst>
              <a:gd name="connsiteX0" fmla="*/ 0 w 12191999"/>
              <a:gd name="connsiteY0" fmla="*/ 0 h 6857999"/>
              <a:gd name="connsiteX1" fmla="*/ 12191999 w 12191999"/>
              <a:gd name="connsiteY1" fmla="*/ 0 h 6857999"/>
              <a:gd name="connsiteX2" fmla="*/ 12191999 w 12191999"/>
              <a:gd name="connsiteY2" fmla="*/ 6857999 h 6857999"/>
              <a:gd name="connsiteX3" fmla="*/ 0 w 121919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1999" h="6857999">
                <a:moveTo>
                  <a:pt x="0" y="0"/>
                </a:moveTo>
                <a:lnTo>
                  <a:pt x="12191999" y="0"/>
                </a:lnTo>
                <a:lnTo>
                  <a:pt x="12191999" y="6857999"/>
                </a:lnTo>
                <a:lnTo>
                  <a:pt x="0" y="685799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B2B1500-BB55-471C-8A9E-67288297E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045E22C-A99D-41BB-AF14-EF1B1E745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332A01A0-7286-1CE7-43ED-930A653AF0B0}"/>
              </a:ext>
            </a:extLst>
          </p:cNvPr>
          <p:cNvSpPr>
            <a:spLocks noGrp="1"/>
          </p:cNvSpPr>
          <p:nvPr>
            <p:ph type="title"/>
          </p:nvPr>
        </p:nvSpPr>
        <p:spPr>
          <a:xfrm>
            <a:off x="762000" y="2299787"/>
            <a:ext cx="4572000" cy="2286000"/>
          </a:xfrm>
        </p:spPr>
        <p:txBody>
          <a:bodyPr vert="horz" lIns="91440" tIns="45720" rIns="91440" bIns="45720" rtlCol="0" anchor="b">
            <a:normAutofit/>
          </a:bodyPr>
          <a:lstStyle/>
          <a:p>
            <a:r>
              <a:rPr lang="en-US" kern="1200" dirty="0">
                <a:solidFill>
                  <a:schemeClr val="tx1"/>
                </a:solidFill>
                <a:latin typeface="+mj-lt"/>
                <a:ea typeface="+mj-ea"/>
                <a:cs typeface="+mj-cs"/>
              </a:rPr>
              <a:t>Thank You! </a:t>
            </a:r>
            <a:r>
              <a:rPr lang="en-US" kern="1200" dirty="0">
                <a:solidFill>
                  <a:schemeClr val="tx1"/>
                </a:solidFill>
                <a:latin typeface="+mj-lt"/>
                <a:ea typeface="+mj-ea"/>
                <a:cs typeface="+mj-cs"/>
                <a:sym typeface="Wingdings" panose="05000000000000000000" pitchFamily="2" charset="2"/>
              </a:rPr>
              <a:t></a:t>
            </a:r>
            <a:endParaRPr lang="en-US" kern="1200" dirty="0">
              <a:solidFill>
                <a:schemeClr val="tx1"/>
              </a:solidFill>
              <a:latin typeface="+mj-lt"/>
              <a:ea typeface="+mj-ea"/>
              <a:cs typeface="+mj-cs"/>
            </a:endParaRPr>
          </a:p>
        </p:txBody>
      </p:sp>
      <p:pic>
        <p:nvPicPr>
          <p:cNvPr id="7" name="Graphic 6" descr="Handshake">
            <a:extLst>
              <a:ext uri="{FF2B5EF4-FFF2-40B4-BE49-F238E27FC236}">
                <a16:creationId xmlns:a16="http://schemas.microsoft.com/office/drawing/2014/main" id="{200DEC8A-EC75-22BC-9FCF-4D9927D15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58000" y="1530350"/>
            <a:ext cx="4565650" cy="4565650"/>
          </a:xfrm>
          <a:prstGeom prst="rect">
            <a:avLst/>
          </a:prstGeom>
        </p:spPr>
      </p:pic>
    </p:spTree>
    <p:extLst>
      <p:ext uri="{BB962C8B-B14F-4D97-AF65-F5344CB8AC3E}">
        <p14:creationId xmlns:p14="http://schemas.microsoft.com/office/powerpoint/2010/main" val="2606758988"/>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4950DC98-1DEF-1D57-8244-1D2F118C4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useBgFill="1">
        <p:nvSpPr>
          <p:cNvPr id="28" name="Rectangle 27">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5555590-29EC-FE03-E0A8-FA126E4D1460}"/>
              </a:ext>
            </a:extLst>
          </p:cNvPr>
          <p:cNvPicPr>
            <a:picLocks noChangeAspect="1"/>
          </p:cNvPicPr>
          <p:nvPr/>
        </p:nvPicPr>
        <p:blipFill rotWithShape="1">
          <a:blip r:embed="rId6"/>
          <a:srcRect t="19695" r="-2" b="9964"/>
          <a:stretch/>
        </p:blipFill>
        <p:spPr>
          <a:xfrm>
            <a:off x="6107467" y="2"/>
            <a:ext cx="5820494" cy="2302951"/>
          </a:xfrm>
          <a:custGeom>
            <a:avLst/>
            <a:gdLst/>
            <a:ahLst/>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p:spPr>
      </p:pic>
      <p:pic>
        <p:nvPicPr>
          <p:cNvPr id="5" name="Picture 4">
            <a:extLst>
              <a:ext uri="{FF2B5EF4-FFF2-40B4-BE49-F238E27FC236}">
                <a16:creationId xmlns:a16="http://schemas.microsoft.com/office/drawing/2014/main" id="{6D03B491-BED0-A388-3DD1-89B15ADB6CE1}"/>
              </a:ext>
            </a:extLst>
          </p:cNvPr>
          <p:cNvPicPr>
            <a:picLocks noChangeAspect="1"/>
          </p:cNvPicPr>
          <p:nvPr/>
        </p:nvPicPr>
        <p:blipFill rotWithShape="1">
          <a:blip r:embed="rId7">
            <a:extLst>
              <a:ext uri="{28A0092B-C50C-407E-A947-70E740481C1C}">
                <a14:useLocalDpi xmlns:a14="http://schemas.microsoft.com/office/drawing/2010/main" val="0"/>
              </a:ext>
            </a:extLst>
          </a:blip>
          <a:srcRect r="4237" b="-4"/>
          <a:stretch/>
        </p:blipFill>
        <p:spPr>
          <a:xfrm>
            <a:off x="7961952" y="3048001"/>
            <a:ext cx="4230048" cy="3809998"/>
          </a:xfrm>
          <a:custGeom>
            <a:avLst/>
            <a:gdLst/>
            <a:ahLst/>
            <a:cxnLst/>
            <a:rect l="l" t="t" r="r" b="b"/>
            <a:pathLst>
              <a:path w="4230048" h="3809998">
                <a:moveTo>
                  <a:pt x="2183095" y="18"/>
                </a:moveTo>
                <a:cubicBezTo>
                  <a:pt x="2652021" y="-4644"/>
                  <a:pt x="3095337" y="947177"/>
                  <a:pt x="3425027" y="1440807"/>
                </a:cubicBezTo>
                <a:cubicBezTo>
                  <a:pt x="3436611" y="1458213"/>
                  <a:pt x="3455517" y="1484324"/>
                  <a:pt x="3480109" y="1517585"/>
                </a:cubicBezTo>
                <a:cubicBezTo>
                  <a:pt x="3749371" y="1882737"/>
                  <a:pt x="4144039" y="2208821"/>
                  <a:pt x="4221130" y="2801399"/>
                </a:cubicBezTo>
                <a:lnTo>
                  <a:pt x="4230048" y="2899971"/>
                </a:lnTo>
                <a:lnTo>
                  <a:pt x="4230048" y="3224557"/>
                </a:lnTo>
                <a:lnTo>
                  <a:pt x="4230047" y="3224568"/>
                </a:lnTo>
                <a:lnTo>
                  <a:pt x="4230047"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p:spPr>
      </p:pic>
      <p:sp>
        <p:nvSpPr>
          <p:cNvPr id="30" name="Freeform: Shape 29">
            <a:extLst>
              <a:ext uri="{FF2B5EF4-FFF2-40B4-BE49-F238E27FC236}">
                <a16:creationId xmlns:a16="http://schemas.microsoft.com/office/drawing/2014/main" id="{B4E82C7F-8602-4A38-A43F-2CC20AB9D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23" name="Content Placeholder"/>
          <p:cNvSpPr>
            <a:spLocks noGrp="1"/>
          </p:cNvSpPr>
          <p:nvPr>
            <p:ph idx="1"/>
          </p:nvPr>
        </p:nvSpPr>
        <p:spPr>
          <a:xfrm>
            <a:off x="762000" y="3047999"/>
            <a:ext cx="5334000" cy="3047999"/>
          </a:xfrm>
        </p:spPr>
        <p:txBody>
          <a:bodyPr vert="horz" lIns="91440" tIns="45720" rIns="91440" bIns="45720" rtlCol="0">
            <a:normAutofit/>
          </a:bodyPr>
          <a:lstStyle/>
          <a:p>
            <a:r>
              <a:rPr lang="en-US"/>
              <a:t>Information Technology </a:t>
            </a:r>
          </a:p>
          <a:p>
            <a:r>
              <a:rPr lang="en-US"/>
              <a:t>Emotions</a:t>
            </a:r>
          </a:p>
          <a:p>
            <a:r>
              <a:rPr lang="en-US"/>
              <a:t>Moods</a:t>
            </a:r>
          </a:p>
        </p:txBody>
      </p:sp>
      <p:sp>
        <p:nvSpPr>
          <p:cNvPr id="2" name="Title"/>
          <p:cNvSpPr>
            <a:spLocks noGrp="1"/>
          </p:cNvSpPr>
          <p:nvPr>
            <p:ph type="title"/>
          </p:nvPr>
        </p:nvSpPr>
        <p:spPr>
          <a:xfrm>
            <a:off x="762000" y="1523997"/>
            <a:ext cx="5334000" cy="1524000"/>
          </a:xfrm>
        </p:spPr>
        <p:txBody>
          <a:bodyPr>
            <a:normAutofit/>
          </a:bodyPr>
          <a:lstStyle/>
          <a:p>
            <a:r>
              <a:rPr lang="en-US" sz="3200" dirty="0"/>
              <a:t>Terminology</a:t>
            </a:r>
            <a:endParaRPr lang="en-US" sz="3200"/>
          </a:p>
        </p:txBody>
      </p:sp>
    </p:spTree>
    <p:extLst>
      <p:ext uri="{BB962C8B-B14F-4D97-AF65-F5344CB8AC3E}">
        <p14:creationId xmlns:p14="http://schemas.microsoft.com/office/powerpoint/2010/main" val="1520882933"/>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Recorded Sound">
            <a:hlinkClick r:id="" action="ppaction://media"/>
            <a:extLst>
              <a:ext uri="{FF2B5EF4-FFF2-40B4-BE49-F238E27FC236}">
                <a16:creationId xmlns:a16="http://schemas.microsoft.com/office/drawing/2014/main" id="{335ACD64-00F2-A44D-D45F-54FC53B5B8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25334" y="4502534"/>
            <a:ext cx="609600" cy="609600"/>
          </a:xfrm>
          <a:prstGeom prst="rect">
            <a:avLst/>
          </a:prstGeom>
        </p:spPr>
      </p:pic>
      <p:pic>
        <p:nvPicPr>
          <p:cNvPr id="5" name="Picture 4" descr="A tree of icons&#10;&#10;Description automatically generated with medium confidence">
            <a:extLst>
              <a:ext uri="{FF2B5EF4-FFF2-40B4-BE49-F238E27FC236}">
                <a16:creationId xmlns:a16="http://schemas.microsoft.com/office/drawing/2014/main" id="{9453EBC9-81A6-669E-3105-D3F3F01FA765}"/>
              </a:ext>
            </a:extLst>
          </p:cNvPr>
          <p:cNvPicPr>
            <a:picLocks noChangeAspect="1"/>
          </p:cNvPicPr>
          <p:nvPr/>
        </p:nvPicPr>
        <p:blipFill rotWithShape="1">
          <a:blip r:embed="rId6">
            <a:extLst>
              <a:ext uri="{28A0092B-C50C-407E-A947-70E740481C1C}">
                <a14:useLocalDpi xmlns:a14="http://schemas.microsoft.com/office/drawing/2010/main" val="0"/>
              </a:ext>
            </a:extLst>
          </a:blip>
          <a:srcRect t="4176" r="1" b="6949"/>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p:cNvSpPr>
            <a:spLocks noGrp="1"/>
          </p:cNvSpPr>
          <p:nvPr>
            <p:ph type="title"/>
          </p:nvPr>
        </p:nvSpPr>
        <p:spPr>
          <a:xfrm>
            <a:off x="6096000" y="762000"/>
            <a:ext cx="5334000" cy="1524000"/>
          </a:xfrm>
        </p:spPr>
        <p:txBody>
          <a:bodyPr>
            <a:normAutofit/>
          </a:bodyPr>
          <a:lstStyle/>
          <a:p>
            <a:pPr algn="ctr"/>
            <a:r>
              <a:rPr lang="en-US" sz="3200" dirty="0"/>
              <a:t>Prevalence of Information Technology </a:t>
            </a:r>
          </a:p>
        </p:txBody>
      </p:sp>
      <p:sp>
        <p:nvSpPr>
          <p:cNvPr id="3" name="Content Placeholder"/>
          <p:cNvSpPr>
            <a:spLocks noGrp="1"/>
          </p:cNvSpPr>
          <p:nvPr>
            <p:ph idx="1"/>
          </p:nvPr>
        </p:nvSpPr>
        <p:spPr>
          <a:xfrm>
            <a:off x="6400800" y="2794001"/>
            <a:ext cx="5334000" cy="3556000"/>
          </a:xfrm>
        </p:spPr>
        <p:txBody>
          <a:bodyPr vert="horz" lIns="91440" tIns="45720" rIns="91440" bIns="45720" rtlCol="0">
            <a:noAutofit/>
          </a:bodyPr>
          <a:lstStyle/>
          <a:p>
            <a:pPr marL="0" lvl="0" indent="0">
              <a:lnSpc>
                <a:spcPct val="115000"/>
              </a:lnSpc>
              <a:buNone/>
            </a:pPr>
            <a:endParaRPr lang="en-US" sz="2400" dirty="0"/>
          </a:p>
          <a:p>
            <a:pPr>
              <a:lnSpc>
                <a:spcPct val="115000"/>
              </a:lnSpc>
            </a:pPr>
            <a:r>
              <a:rPr lang="en-US" sz="2500" dirty="0"/>
              <a:t>Health </a:t>
            </a:r>
          </a:p>
          <a:p>
            <a:pPr>
              <a:lnSpc>
                <a:spcPct val="115000"/>
              </a:lnSpc>
            </a:pPr>
            <a:r>
              <a:rPr lang="en-US" sz="2500" dirty="0"/>
              <a:t>Education</a:t>
            </a:r>
          </a:p>
          <a:p>
            <a:pPr>
              <a:lnSpc>
                <a:spcPct val="115000"/>
              </a:lnSpc>
            </a:pPr>
            <a:r>
              <a:rPr lang="en-US" sz="2500" dirty="0"/>
              <a:t>Grocery Shopping</a:t>
            </a:r>
          </a:p>
          <a:p>
            <a:pPr>
              <a:lnSpc>
                <a:spcPct val="115000"/>
              </a:lnSpc>
            </a:pPr>
            <a:r>
              <a:rPr lang="en-US" sz="2500" dirty="0"/>
              <a:t>Entertainment</a:t>
            </a:r>
          </a:p>
          <a:p>
            <a:pPr>
              <a:lnSpc>
                <a:spcPct val="115000"/>
              </a:lnSpc>
            </a:pPr>
            <a:endParaRPr lang="en-US" sz="2400" dirty="0"/>
          </a:p>
          <a:p>
            <a:pPr>
              <a:lnSpc>
                <a:spcPct val="115000"/>
              </a:lnSpc>
            </a:pPr>
            <a:endParaRPr lang="en-US" sz="2400" dirty="0"/>
          </a:p>
          <a:p>
            <a:pPr>
              <a:lnSpc>
                <a:spcPct val="115000"/>
              </a:lnSpc>
            </a:pPr>
            <a:endParaRPr lang="en-US" sz="2400" dirty="0"/>
          </a:p>
          <a:p>
            <a:pPr marL="0" indent="0">
              <a:lnSpc>
                <a:spcPct val="115000"/>
              </a:lnSpc>
              <a:buNone/>
            </a:pPr>
            <a:endParaRPr lang="en-US" sz="2400" dirty="0"/>
          </a:p>
          <a:p>
            <a:pPr marL="0" indent="0">
              <a:lnSpc>
                <a:spcPct val="115000"/>
              </a:lnSpc>
              <a:buNone/>
            </a:pPr>
            <a:endParaRPr lang="en-US" sz="2400" dirty="0"/>
          </a:p>
        </p:txBody>
      </p:sp>
    </p:spTree>
    <p:extLst>
      <p:ext uri="{BB962C8B-B14F-4D97-AF65-F5344CB8AC3E}">
        <p14:creationId xmlns:p14="http://schemas.microsoft.com/office/powerpoint/2010/main" val="1244780065"/>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42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D9A69E9C-E6AA-3A13-5F6C-0D1C4D92A7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8686" y="1219200"/>
            <a:ext cx="609600" cy="609600"/>
          </a:xfrm>
          <a:prstGeom prst="rect">
            <a:avLst/>
          </a:prstGeom>
        </p:spPr>
      </p:pic>
      <p:pic>
        <p:nvPicPr>
          <p:cNvPr id="4" name="Picture 3" descr="A hand picking up a smiley face on a wooden block&#10;&#10;Description automatically generated">
            <a:extLst>
              <a:ext uri="{FF2B5EF4-FFF2-40B4-BE49-F238E27FC236}">
                <a16:creationId xmlns:a16="http://schemas.microsoft.com/office/drawing/2014/main" id="{363FA940-098C-144A-5670-41DE5BCBEC29}"/>
              </a:ext>
            </a:extLst>
          </p:cNvPr>
          <p:cNvPicPr>
            <a:picLocks noChangeAspect="1"/>
          </p:cNvPicPr>
          <p:nvPr/>
        </p:nvPicPr>
        <p:blipFill rotWithShape="1">
          <a:blip r:embed="rId6">
            <a:extLst>
              <a:ext uri="{28A0092B-C50C-407E-A947-70E740481C1C}">
                <a14:useLocalDpi xmlns:a14="http://schemas.microsoft.com/office/drawing/2010/main" val="0"/>
              </a:ext>
            </a:extLst>
          </a:blip>
          <a:srcRect l="23462" r="24251"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p:cNvSpPr>
            <a:spLocks noGrp="1"/>
          </p:cNvSpPr>
          <p:nvPr>
            <p:ph type="title"/>
          </p:nvPr>
        </p:nvSpPr>
        <p:spPr>
          <a:xfrm>
            <a:off x="6096000" y="762000"/>
            <a:ext cx="5334000" cy="1524000"/>
          </a:xfrm>
        </p:spPr>
        <p:txBody>
          <a:bodyPr>
            <a:normAutofit/>
          </a:bodyPr>
          <a:lstStyle/>
          <a:p>
            <a:pPr algn="ctr"/>
            <a:r>
              <a:rPr lang="en-US" sz="3200"/>
              <a:t>Positive Impacts on our Well Being</a:t>
            </a:r>
          </a:p>
        </p:txBody>
      </p:sp>
      <p:sp>
        <p:nvSpPr>
          <p:cNvPr id="23" name="Content Placeholder"/>
          <p:cNvSpPr>
            <a:spLocks noGrp="1"/>
          </p:cNvSpPr>
          <p:nvPr>
            <p:ph idx="1"/>
          </p:nvPr>
        </p:nvSpPr>
        <p:spPr>
          <a:xfrm>
            <a:off x="6096000" y="2540001"/>
            <a:ext cx="5334000" cy="3488255"/>
          </a:xfrm>
        </p:spPr>
        <p:txBody>
          <a:bodyPr vert="horz" lIns="91440" tIns="45720" rIns="91440" bIns="45720" rtlCol="0" anchor="t">
            <a:noAutofit/>
          </a:bodyPr>
          <a:lstStyle/>
          <a:p>
            <a:pPr>
              <a:lnSpc>
                <a:spcPct val="115000"/>
              </a:lnSpc>
            </a:pPr>
            <a:r>
              <a:rPr lang="en-US" sz="2500" dirty="0">
                <a:ea typeface="+mn-lt"/>
                <a:cs typeface="+mn-lt"/>
              </a:rPr>
              <a:t>Strengthens emotional bonds </a:t>
            </a:r>
            <a:endParaRPr lang="en-US" sz="2500" dirty="0"/>
          </a:p>
          <a:p>
            <a:pPr>
              <a:lnSpc>
                <a:spcPct val="115000"/>
              </a:lnSpc>
            </a:pPr>
            <a:r>
              <a:rPr lang="en-US" sz="2500" dirty="0"/>
              <a:t>Increases Self-esteem </a:t>
            </a:r>
            <a:endParaRPr lang="en-US" sz="2500" dirty="0">
              <a:solidFill>
                <a:srgbClr val="FFFFFF">
                  <a:alpha val="70000"/>
                </a:srgbClr>
              </a:solidFill>
            </a:endParaRPr>
          </a:p>
          <a:p>
            <a:pPr>
              <a:lnSpc>
                <a:spcPct val="115000"/>
              </a:lnSpc>
            </a:pPr>
            <a:r>
              <a:rPr lang="en-US" sz="2500" dirty="0"/>
              <a:t>Motivation</a:t>
            </a:r>
          </a:p>
          <a:p>
            <a:pPr>
              <a:lnSpc>
                <a:spcPct val="115000"/>
              </a:lnSpc>
            </a:pPr>
            <a:r>
              <a:rPr lang="en-US" sz="2500" dirty="0">
                <a:solidFill>
                  <a:srgbClr val="FFFFFF">
                    <a:alpha val="70000"/>
                  </a:srgbClr>
                </a:solidFill>
              </a:rPr>
              <a:t>Curiosity</a:t>
            </a:r>
          </a:p>
          <a:p>
            <a:pPr>
              <a:lnSpc>
                <a:spcPct val="115000"/>
              </a:lnSpc>
            </a:pPr>
            <a:r>
              <a:rPr lang="en-US" sz="2500" dirty="0">
                <a:solidFill>
                  <a:srgbClr val="FFFFFF">
                    <a:alpha val="70000"/>
                  </a:srgbClr>
                </a:solidFill>
              </a:rPr>
              <a:t>Aids in Problem solving</a:t>
            </a:r>
          </a:p>
          <a:p>
            <a:pPr>
              <a:lnSpc>
                <a:spcPct val="115000"/>
              </a:lnSpc>
            </a:pPr>
            <a:r>
              <a:rPr lang="en-US" sz="2500" dirty="0"/>
              <a:t>Improves decision making</a:t>
            </a:r>
            <a:endParaRPr lang="en-US" sz="2500" dirty="0">
              <a:solidFill>
                <a:srgbClr val="FFFFFF">
                  <a:alpha val="70000"/>
                </a:srgbClr>
              </a:solidFill>
            </a:endParaRPr>
          </a:p>
        </p:txBody>
      </p:sp>
    </p:spTree>
    <p:extLst>
      <p:ext uri="{BB962C8B-B14F-4D97-AF65-F5344CB8AC3E}">
        <p14:creationId xmlns:p14="http://schemas.microsoft.com/office/powerpoint/2010/main" val="1080714217"/>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Recorded Sound">
            <a:hlinkClick r:id="" action="ppaction://media"/>
            <a:extLst>
              <a:ext uri="{FF2B5EF4-FFF2-40B4-BE49-F238E27FC236}">
                <a16:creationId xmlns:a16="http://schemas.microsoft.com/office/drawing/2014/main" id="{F60171B6-FC8C-A72D-EDAB-F0603C0E29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5273" y="1983509"/>
            <a:ext cx="609600" cy="609600"/>
          </a:xfrm>
          <a:prstGeom prst="rect">
            <a:avLst/>
          </a:prstGeom>
        </p:spPr>
      </p:pic>
      <p:pic>
        <p:nvPicPr>
          <p:cNvPr id="8" name="Picture 7" descr="A colorful square with a sad face&#10;&#10;Description automatically generated">
            <a:extLst>
              <a:ext uri="{FF2B5EF4-FFF2-40B4-BE49-F238E27FC236}">
                <a16:creationId xmlns:a16="http://schemas.microsoft.com/office/drawing/2014/main" id="{AE5F6B6D-6805-4D38-BF43-E5FBC9E068C0}"/>
              </a:ext>
            </a:extLst>
          </p:cNvPr>
          <p:cNvPicPr>
            <a:picLocks noChangeAspect="1"/>
          </p:cNvPicPr>
          <p:nvPr/>
        </p:nvPicPr>
        <p:blipFill rotWithShape="1">
          <a:blip r:embed="rId6">
            <a:extLst>
              <a:ext uri="{28A0092B-C50C-407E-A947-70E740481C1C}">
                <a14:useLocalDpi xmlns:a14="http://schemas.microsoft.com/office/drawing/2010/main" val="0"/>
              </a:ext>
            </a:extLst>
          </a:blip>
          <a:srcRect r="929"/>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2" name="Title"/>
          <p:cNvSpPr>
            <a:spLocks noGrp="1"/>
          </p:cNvSpPr>
          <p:nvPr>
            <p:ph type="title"/>
          </p:nvPr>
        </p:nvSpPr>
        <p:spPr>
          <a:xfrm>
            <a:off x="6604000" y="355590"/>
            <a:ext cx="4572000" cy="1524010"/>
          </a:xfrm>
        </p:spPr>
        <p:txBody>
          <a:bodyPr anchor="t">
            <a:normAutofit/>
          </a:bodyPr>
          <a:lstStyle/>
          <a:p>
            <a:pPr algn="ctr"/>
            <a:r>
              <a:rPr lang="en-US" sz="3200"/>
              <a:t>Negative Impacts On our Well Being</a:t>
            </a:r>
          </a:p>
        </p:txBody>
      </p:sp>
      <p:sp>
        <p:nvSpPr>
          <p:cNvPr id="3" name="Content Placeholder"/>
          <p:cNvSpPr>
            <a:spLocks noGrp="1"/>
          </p:cNvSpPr>
          <p:nvPr>
            <p:ph idx="1"/>
          </p:nvPr>
        </p:nvSpPr>
        <p:spPr>
          <a:xfrm>
            <a:off x="6604000" y="1930400"/>
            <a:ext cx="4572000" cy="4572010"/>
          </a:xfrm>
        </p:spPr>
        <p:txBody>
          <a:bodyPr vert="horz" lIns="91440" tIns="45720" rIns="91440" bIns="45720" rtlCol="0">
            <a:noAutofit/>
          </a:bodyPr>
          <a:lstStyle/>
          <a:p>
            <a:pPr lvl="0">
              <a:lnSpc>
                <a:spcPct val="115000"/>
              </a:lnSpc>
            </a:pPr>
            <a:r>
              <a:rPr lang="en-US" sz="2500" dirty="0"/>
              <a:t>Technostress</a:t>
            </a:r>
          </a:p>
          <a:p>
            <a:pPr>
              <a:lnSpc>
                <a:spcPct val="115000"/>
              </a:lnSpc>
            </a:pPr>
            <a:r>
              <a:rPr lang="en-US" sz="2500" dirty="0"/>
              <a:t>Spike in physical and mental health issues</a:t>
            </a:r>
          </a:p>
          <a:p>
            <a:pPr>
              <a:lnSpc>
                <a:spcPct val="115000"/>
              </a:lnSpc>
            </a:pPr>
            <a:r>
              <a:rPr lang="en-US" sz="2500" dirty="0"/>
              <a:t>Decline in social skills</a:t>
            </a:r>
          </a:p>
          <a:p>
            <a:pPr>
              <a:lnSpc>
                <a:spcPct val="115000"/>
              </a:lnSpc>
            </a:pPr>
            <a:r>
              <a:rPr lang="en-US" sz="2500" dirty="0"/>
              <a:t>Fear of missing out (FOMO)</a:t>
            </a:r>
          </a:p>
          <a:p>
            <a:pPr>
              <a:lnSpc>
                <a:spcPct val="115000"/>
              </a:lnSpc>
            </a:pPr>
            <a:r>
              <a:rPr lang="en-US" sz="2500" dirty="0"/>
              <a:t>Increase in insecurities</a:t>
            </a:r>
          </a:p>
          <a:p>
            <a:pPr>
              <a:lnSpc>
                <a:spcPct val="115000"/>
              </a:lnSpc>
            </a:pPr>
            <a:r>
              <a:rPr lang="en-US" sz="2500" dirty="0"/>
              <a:t>Comparison leads to anxiety </a:t>
            </a:r>
          </a:p>
        </p:txBody>
      </p:sp>
    </p:spTree>
    <p:extLst>
      <p:ext uri="{BB962C8B-B14F-4D97-AF65-F5344CB8AC3E}">
        <p14:creationId xmlns:p14="http://schemas.microsoft.com/office/powerpoint/2010/main" val="1916093128"/>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Recorded Sound">
            <a:hlinkClick r:id="" action="ppaction://media"/>
            <a:extLst>
              <a:ext uri="{FF2B5EF4-FFF2-40B4-BE49-F238E27FC236}">
                <a16:creationId xmlns:a16="http://schemas.microsoft.com/office/drawing/2014/main" id="{BA38D04C-88B5-D5E2-2284-39B18C8121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10545" y="2261282"/>
            <a:ext cx="609600" cy="609600"/>
          </a:xfrm>
          <a:prstGeom prst="rect">
            <a:avLst/>
          </a:prstGeom>
        </p:spPr>
      </p:pic>
      <p:pic>
        <p:nvPicPr>
          <p:cNvPr id="6" name="Picture 5" descr="Cartoon checklist and pencil">
            <a:extLst>
              <a:ext uri="{FF2B5EF4-FFF2-40B4-BE49-F238E27FC236}">
                <a16:creationId xmlns:a16="http://schemas.microsoft.com/office/drawing/2014/main" id="{67F03FD6-996D-4D17-8F55-3A2AE2A795FC}"/>
              </a:ext>
            </a:extLst>
          </p:cNvPr>
          <p:cNvPicPr>
            <a:picLocks noChangeAspect="1"/>
          </p:cNvPicPr>
          <p:nvPr/>
        </p:nvPicPr>
        <p:blipFill>
          <a:blip r:embed="rId6">
            <a:extLst>
              <a:ext uri="{28A0092B-C50C-407E-A947-70E740481C1C}">
                <a14:useLocalDpi xmlns:a14="http://schemas.microsoft.com/office/drawing/2010/main" val="0"/>
              </a:ext>
            </a:extLst>
          </a:blip>
          <a:srcRect l="15296" r="15296"/>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2" name="Title"/>
          <p:cNvSpPr>
            <a:spLocks noGrp="1"/>
          </p:cNvSpPr>
          <p:nvPr>
            <p:ph type="title"/>
          </p:nvPr>
        </p:nvSpPr>
        <p:spPr>
          <a:xfrm>
            <a:off x="6933986" y="189482"/>
            <a:ext cx="3658027" cy="1670019"/>
          </a:xfrm>
        </p:spPr>
        <p:txBody>
          <a:bodyPr>
            <a:normAutofit/>
          </a:bodyPr>
          <a:lstStyle/>
          <a:p>
            <a:pPr algn="ctr"/>
            <a:r>
              <a:rPr lang="en-US" sz="3200"/>
              <a:t>Case Study</a:t>
            </a:r>
          </a:p>
        </p:txBody>
      </p:sp>
      <p:sp>
        <p:nvSpPr>
          <p:cNvPr id="3" name="Content Placeholder"/>
          <p:cNvSpPr>
            <a:spLocks noGrp="1"/>
          </p:cNvSpPr>
          <p:nvPr>
            <p:ph idx="1"/>
          </p:nvPr>
        </p:nvSpPr>
        <p:spPr>
          <a:xfrm>
            <a:off x="6096000" y="2285999"/>
            <a:ext cx="5334000" cy="2609557"/>
          </a:xfrm>
        </p:spPr>
        <p:txBody>
          <a:bodyPr vert="horz" lIns="91440" tIns="45720" rIns="91440" bIns="45720" rtlCol="0" anchor="t">
            <a:normAutofit/>
          </a:bodyPr>
          <a:lstStyle/>
          <a:p>
            <a:pPr lvl="1">
              <a:lnSpc>
                <a:spcPct val="114999"/>
              </a:lnSpc>
            </a:pPr>
            <a:r>
              <a:rPr lang="en-US" sz="2500" dirty="0">
                <a:solidFill>
                  <a:srgbClr val="FFFFFF">
                    <a:alpha val="70000"/>
                  </a:srgbClr>
                </a:solidFill>
              </a:rPr>
              <a:t>Does Smartphone Use Drive our Emotions or vice versa? A Causal Analysis</a:t>
            </a:r>
          </a:p>
          <a:p>
            <a:pPr lvl="1">
              <a:lnSpc>
                <a:spcPct val="114999"/>
              </a:lnSpc>
            </a:pPr>
            <a:r>
              <a:rPr lang="en-US" sz="2500" dirty="0">
                <a:hlinkClick r:id="rId7"/>
              </a:rPr>
              <a:t>https://www.jorgegoncalves.com/docs/chi20b.pdf</a:t>
            </a:r>
            <a:r>
              <a:rPr lang="en-US" sz="2500" dirty="0"/>
              <a:t> </a:t>
            </a:r>
            <a:endParaRPr lang="en-US" sz="2500" dirty="0">
              <a:solidFill>
                <a:srgbClr val="FFFFFF">
                  <a:alpha val="70000"/>
                </a:srgbClr>
              </a:solidFill>
            </a:endParaRPr>
          </a:p>
          <a:p>
            <a:pPr lvl="1">
              <a:lnSpc>
                <a:spcPct val="114999"/>
              </a:lnSpc>
            </a:pPr>
            <a:endParaRPr lang="en-US" sz="2000" dirty="0">
              <a:solidFill>
                <a:srgbClr val="FFFFFF">
                  <a:alpha val="70000"/>
                </a:srgbClr>
              </a:solidFill>
            </a:endParaRPr>
          </a:p>
          <a:p>
            <a:pPr marL="0" indent="0">
              <a:lnSpc>
                <a:spcPct val="114999"/>
              </a:lnSpc>
              <a:buNone/>
            </a:pPr>
            <a:endParaRPr lang="en-US" sz="2000" dirty="0">
              <a:solidFill>
                <a:srgbClr val="FFFFFF">
                  <a:alpha val="70000"/>
                </a:srgbClr>
              </a:solidFill>
            </a:endParaRPr>
          </a:p>
        </p:txBody>
      </p:sp>
    </p:spTree>
    <p:extLst>
      <p:ext uri="{BB962C8B-B14F-4D97-AF65-F5344CB8AC3E}">
        <p14:creationId xmlns:p14="http://schemas.microsoft.com/office/powerpoint/2010/main" val="1290306812"/>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Recorded Sound">
            <a:hlinkClick r:id="" action="ppaction://media"/>
            <a:extLst>
              <a:ext uri="{FF2B5EF4-FFF2-40B4-BE49-F238E27FC236}">
                <a16:creationId xmlns:a16="http://schemas.microsoft.com/office/drawing/2014/main" id="{FD1EA3CC-F97D-8506-2F5A-6B8C4BAE44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5" name="Picture 4" descr="A graph of a number of different types of data&#10;&#10;Description automatically generated with medium confidence">
            <a:extLst>
              <a:ext uri="{FF2B5EF4-FFF2-40B4-BE49-F238E27FC236}">
                <a16:creationId xmlns:a16="http://schemas.microsoft.com/office/drawing/2014/main" id="{55654A19-50CF-7DCA-918F-7B81B0281C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366" y="520404"/>
            <a:ext cx="10489613" cy="54734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40086574"/>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Recorded Sound">
            <a:hlinkClick r:id="" action="ppaction://media"/>
            <a:extLst>
              <a:ext uri="{FF2B5EF4-FFF2-40B4-BE49-F238E27FC236}">
                <a16:creationId xmlns:a16="http://schemas.microsoft.com/office/drawing/2014/main" id="{E0E6CC48-B14F-5BA0-4D1F-135C122152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
        <p:nvSpPr>
          <p:cNvPr id="16" name="Freeform: Shape 1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8" name="Freeform: Shape 1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2" name="Rectangle 21">
            <a:extLst>
              <a:ext uri="{FF2B5EF4-FFF2-40B4-BE49-F238E27FC236}">
                <a16:creationId xmlns:a16="http://schemas.microsoft.com/office/drawing/2014/main" id="{D3BA2E71-8E5C-44AF-80E2-34A649FA5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C0368F0-DEE4-42C8-A456-3D935D44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5639"/>
            <a:ext cx="5210175" cy="5022362"/>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11" name="Picture 10" descr="A graph of a day and a day&#10;&#10;Description automatically generated with medium confidence">
            <a:extLst>
              <a:ext uri="{FF2B5EF4-FFF2-40B4-BE49-F238E27FC236}">
                <a16:creationId xmlns:a16="http://schemas.microsoft.com/office/drawing/2014/main" id="{7CF24FF3-23EB-64DA-7056-A86CBA584732}"/>
              </a:ext>
            </a:extLst>
          </p:cNvPr>
          <p:cNvPicPr>
            <a:picLocks noChangeAspect="1"/>
          </p:cNvPicPr>
          <p:nvPr/>
        </p:nvPicPr>
        <p:blipFill rotWithShape="1">
          <a:blip r:embed="rId6">
            <a:extLst>
              <a:ext uri="{28A0092B-C50C-407E-A947-70E740481C1C}">
                <a14:useLocalDpi xmlns:a14="http://schemas.microsoft.com/office/drawing/2010/main" val="0"/>
              </a:ext>
            </a:extLst>
          </a:blip>
          <a:srcRect r="2501" b="1"/>
          <a:stretch/>
        </p:blipFill>
        <p:spPr>
          <a:xfrm>
            <a:off x="762000" y="759686"/>
            <a:ext cx="10667999" cy="5333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Freeform: Shape 25">
            <a:extLst>
              <a:ext uri="{FF2B5EF4-FFF2-40B4-BE49-F238E27FC236}">
                <a16:creationId xmlns:a16="http://schemas.microsoft.com/office/drawing/2014/main" id="{740291AF-A97E-4C43-A763-5023B143C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491236" y="-614912"/>
            <a:ext cx="1085853"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sp>
        <p:nvSpPr>
          <p:cNvPr id="28" name="Freeform: Shape 27">
            <a:extLst>
              <a:ext uri="{FF2B5EF4-FFF2-40B4-BE49-F238E27FC236}">
                <a16:creationId xmlns:a16="http://schemas.microsoft.com/office/drawing/2014/main" id="{EB48800F-1911-4388-AEF0-087CD49D1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419349"/>
            <a:ext cx="1028700" cy="443865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Tree>
    <p:extLst>
      <p:ext uri="{BB962C8B-B14F-4D97-AF65-F5344CB8AC3E}">
        <p14:creationId xmlns:p14="http://schemas.microsoft.com/office/powerpoint/2010/main" val="4272522300"/>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Recorded Sound">
            <a:hlinkClick r:id="" action="ppaction://media"/>
            <a:extLst>
              <a:ext uri="{FF2B5EF4-FFF2-40B4-BE49-F238E27FC236}">
                <a16:creationId xmlns:a16="http://schemas.microsoft.com/office/drawing/2014/main" id="{8BA32138-64C0-D376-75DA-67AB59FD17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pic>
        <p:nvPicPr>
          <p:cNvPr id="14" name="Picture 13" descr="A table with numbers and symbols&#10;&#10;Description automatically generated with medium confidence">
            <a:extLst>
              <a:ext uri="{FF2B5EF4-FFF2-40B4-BE49-F238E27FC236}">
                <a16:creationId xmlns:a16="http://schemas.microsoft.com/office/drawing/2014/main" id="{13897445-EB5C-8DE1-11CE-139A1DE6D5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144" y="313066"/>
            <a:ext cx="10193083" cy="6022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a:extLst>
              <a:ext uri="{FF2B5EF4-FFF2-40B4-BE49-F238E27FC236}">
                <a16:creationId xmlns:a16="http://schemas.microsoft.com/office/drawing/2014/main" id="{DF13BC5D-4BA8-656E-8609-CD2696A1F382}"/>
              </a:ext>
            </a:extLst>
          </p:cNvPr>
          <p:cNvSpPr/>
          <p:nvPr/>
        </p:nvSpPr>
        <p:spPr>
          <a:xfrm>
            <a:off x="7270866" y="1629295"/>
            <a:ext cx="1745673" cy="2022763"/>
          </a:xfrm>
          <a:prstGeom prst="rect">
            <a:avLst/>
          </a:prstGeom>
          <a:noFill/>
          <a:ln w="57150">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230DC756-B3BC-4AF5-99B7-E4533DE2E859}"/>
              </a:ext>
            </a:extLst>
          </p:cNvPr>
          <p:cNvSpPr/>
          <p:nvPr/>
        </p:nvSpPr>
        <p:spPr>
          <a:xfrm>
            <a:off x="3552306" y="3308465"/>
            <a:ext cx="1751215" cy="1113905"/>
          </a:xfrm>
          <a:prstGeom prst="rect">
            <a:avLst/>
          </a:prstGeom>
          <a:noFill/>
          <a:ln w="57150">
            <a:solidFill>
              <a:srgbClr val="C00000"/>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83487869"/>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PebbleVTI">
  <a:themeElements>
    <a:clrScheme name="AnalogousFromRegularSeedLeftStep">
      <a:dk1>
        <a:srgbClr val="000000"/>
      </a:dk1>
      <a:lt1>
        <a:srgbClr val="FFFFFF"/>
      </a:lt1>
      <a:dk2>
        <a:srgbClr val="203835"/>
      </a:dk2>
      <a:lt2>
        <a:srgbClr val="E8E4E2"/>
      </a:lt2>
      <a:accent1>
        <a:srgbClr val="41A4CF"/>
      </a:accent1>
      <a:accent2>
        <a:srgbClr val="2CB4A5"/>
      </a:accent2>
      <a:accent3>
        <a:srgbClr val="38B573"/>
      </a:accent3>
      <a:accent4>
        <a:srgbClr val="2EBB36"/>
      </a:accent4>
      <a:accent5>
        <a:srgbClr val="66B538"/>
      </a:accent5>
      <a:accent6>
        <a:srgbClr val="90AD2B"/>
      </a:accent6>
      <a:hlink>
        <a:srgbClr val="BF663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2c0b871-335f-4b5c-9ed0-a4a23565a79b}" enabled="0" method="" siteId="{82c0b871-335f-4b5c-9ed0-a4a23565a79b}" removed="1"/>
</clbl:labelList>
</file>

<file path=docProps/app.xml><?xml version="1.0" encoding="utf-8"?>
<Properties xmlns="http://schemas.openxmlformats.org/officeDocument/2006/extended-properties" xmlns:vt="http://schemas.openxmlformats.org/officeDocument/2006/docPropsVTypes">
  <Template/>
  <TotalTime>834</TotalTime>
  <Words>4092</Words>
  <Application>Microsoft Office PowerPoint</Application>
  <PresentationFormat>Widescreen</PresentationFormat>
  <Paragraphs>343</Paragraphs>
  <Slides>14</Slides>
  <Notes>14</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vt:lpstr>
      <vt:lpstr>Avenir Next LT Pro Light</vt:lpstr>
      <vt:lpstr>Calibri</vt:lpstr>
      <vt:lpstr>Sitka Subheading</vt:lpstr>
      <vt:lpstr>Söhne</vt:lpstr>
      <vt:lpstr>PebbleVTI</vt:lpstr>
      <vt:lpstr>"How Emotions and Moods are Affected by Information Technology Use"</vt:lpstr>
      <vt:lpstr>Terminology</vt:lpstr>
      <vt:lpstr>Prevalence of Information Technology </vt:lpstr>
      <vt:lpstr>Positive Impacts on our Well Being</vt:lpstr>
      <vt:lpstr>Negative Impacts On our Well Being</vt:lpstr>
      <vt:lpstr>Case Study</vt:lpstr>
      <vt:lpstr>PowerPoint Presentation</vt:lpstr>
      <vt:lpstr>PowerPoint Presentation</vt:lpstr>
      <vt:lpstr>PowerPoint Presentation</vt:lpstr>
      <vt:lpstr>PowerPoint Presentation</vt:lpstr>
      <vt:lpstr>Coping Strategies</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Nilangekar, Rucha</cp:lastModifiedBy>
  <cp:revision>108</cp:revision>
  <dcterms:created xsi:type="dcterms:W3CDTF">2023-11-08T02:45:06Z</dcterms:created>
  <dcterms:modified xsi:type="dcterms:W3CDTF">2023-11-13T06:49:43Z</dcterms:modified>
</cp:coreProperties>
</file>